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1" d="100"/>
          <a:sy n="151" d="100"/>
        </p:scale>
        <p:origin x="65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официальный сайт COTFACT, https://cotfact.com/ (доступ 29.09.2026). Дизайн и визуальные материалы воспроизводят фирменную стилистику сайта.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официальный сайт COTFACT, https://cotfact.com/ (доступ 29.09.2026).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официальный сайт COTFACT, https://cotfact.com/ (доступ 29.09.2026).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официальный сайт COTFACT, https://cotfact.com/ (доступ 29.09.2026).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официальный сайт COTFACT, https://cotfact.com/ (доступ 29.09.2026).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официальный сайт COTFACT, https://cotfact.com/ (доступ 29.09.2026).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официальный сайт COTFACT, https://cotfact.com/ (доступ 29.09.2026).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официальный сайт COTFACT, https://cotfact.com/ (доступ 29.09.2026). Контактные телефоны предоставлены заказчиком презентации. Email подтверждён на сайте.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cotfact.com/#calc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cotfact.com" TargetMode="External"/><Relationship Id="rId3" Type="http://schemas.openxmlformats.org/officeDocument/2006/relationships/image" Target="../media/image1.png"/><Relationship Id="rId7" Type="http://schemas.openxmlformats.org/officeDocument/2006/relationships/hyperlink" Target="tel:+7903796875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tel:+74957968751" TargetMode="External"/><Relationship Id="rId5" Type="http://schemas.openxmlformats.org/officeDocument/2006/relationships/hyperlink" Target="https://cotfact.com/#calc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cotfac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6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>
            <a:spLocks noGrp="1"/>
          </p:cNvSpPr>
          <p:nvPr/>
        </p:nvSpPr>
        <p:spPr>
          <a:xfrm>
            <a:off x="514350" y="1200150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ФАКТОРИНГ ДЛЯ БИЗНЕСА</a:t>
            </a:r>
          </a:p>
        </p:txBody>
      </p:sp>
      <p:sp>
        <p:nvSpPr>
          <p:cNvPr id="3" name="Прямоугольник 2"/>
          <p:cNvSpPr>
            <a:spLocks noGrp="1"/>
          </p:cNvSpPr>
          <p:nvPr/>
        </p:nvSpPr>
        <p:spPr>
          <a:xfrm>
            <a:off x="514350" y="1676400"/>
            <a:ext cx="65722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3000"/>
              </a:lnSpc>
              <a:buNone/>
              <a:defRPr sz="3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9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Деньги по договору сразу</a:t>
            </a:r>
          </a:p>
          <a:p>
            <a:pPr algn="l">
              <a:lnSpc>
                <a:spcPct val="93000"/>
              </a:lnSpc>
              <a:buNone/>
              <a:defRPr sz="3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9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без ожидания оплаты</a:t>
            </a:r>
          </a:p>
        </p:txBody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523875" y="2975066"/>
            <a:ext cx="56197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>
                <a:solidFill>
                  <a:srgbClr val="E9E4FF"/>
                </a:solidFill>
                <a:latin typeface="Manrope"/>
                <a:ea typeface="Manrope"/>
                <a:cs typeface="Manrope"/>
              </a:defRPr>
            </a:pPr>
            <a:r>
              <a:rPr sz="2000" b="0" dirty="0" err="1">
                <a:solidFill>
                  <a:schemeClr val="bg1">
                    <a:lumMod val="85000"/>
                  </a:schemeClr>
                </a:solidFill>
                <a:latin typeface="Manrope"/>
                <a:ea typeface="Manrope"/>
                <a:cs typeface="Manrope"/>
              </a:rPr>
              <a:t>Финансирование</a:t>
            </a:r>
            <a:r>
              <a:rPr sz="2000" b="0" dirty="0">
                <a:solidFill>
                  <a:schemeClr val="bg1">
                    <a:lumMod val="85000"/>
                  </a:schemeClr>
                </a:solidFill>
                <a:latin typeface="Manrope"/>
                <a:ea typeface="Manrope"/>
                <a:cs typeface="Manrope"/>
              </a:rPr>
              <a:t> </a:t>
            </a:r>
            <a:r>
              <a:rPr sz="2000" b="0" dirty="0" err="1">
                <a:solidFill>
                  <a:schemeClr val="bg1">
                    <a:lumMod val="85000"/>
                  </a:schemeClr>
                </a:solidFill>
                <a:latin typeface="Manrope"/>
                <a:ea typeface="Manrope"/>
                <a:cs typeface="Manrope"/>
              </a:rPr>
              <a:t>поставок</a:t>
            </a:r>
            <a:r>
              <a:rPr sz="2000" b="0" dirty="0">
                <a:solidFill>
                  <a:schemeClr val="bg1">
                    <a:lumMod val="85000"/>
                  </a:schemeClr>
                </a:solidFill>
                <a:latin typeface="Manrope"/>
                <a:ea typeface="Manrope"/>
                <a:cs typeface="Manrope"/>
              </a:rPr>
              <a:t> с </a:t>
            </a:r>
            <a:r>
              <a:rPr sz="2000" b="0" dirty="0" err="1">
                <a:solidFill>
                  <a:schemeClr val="bg1">
                    <a:lumMod val="85000"/>
                  </a:schemeClr>
                </a:solidFill>
                <a:latin typeface="Manrope"/>
                <a:ea typeface="Manrope"/>
                <a:cs typeface="Manrope"/>
              </a:rPr>
              <a:t>отсрочкой</a:t>
            </a:r>
            <a:r>
              <a:rPr sz="2000" b="0" dirty="0">
                <a:solidFill>
                  <a:schemeClr val="bg1">
                    <a:lumMod val="85000"/>
                  </a:schemeClr>
                </a:solidFill>
                <a:latin typeface="Manrope"/>
                <a:ea typeface="Manrope"/>
                <a:cs typeface="Manrope"/>
              </a:rPr>
              <a:t> </a:t>
            </a:r>
            <a:r>
              <a:rPr sz="2000" b="0" dirty="0" err="1">
                <a:solidFill>
                  <a:schemeClr val="bg1">
                    <a:lumMod val="85000"/>
                  </a:schemeClr>
                </a:solidFill>
                <a:latin typeface="Manrope"/>
                <a:ea typeface="Manrope"/>
                <a:cs typeface="Manrope"/>
              </a:rPr>
              <a:t>платежа</a:t>
            </a:r>
            <a:endParaRPr sz="2000" b="0" dirty="0">
              <a:solidFill>
                <a:schemeClr val="bg1">
                  <a:lumMod val="85000"/>
                </a:schemeClr>
              </a:solidFill>
              <a:latin typeface="Manrope"/>
              <a:ea typeface="Manrope"/>
              <a:cs typeface="Manrope"/>
            </a:endParaRPr>
          </a:p>
          <a:p>
            <a:pPr algn="l">
              <a:lnSpc>
                <a:spcPct val="112000"/>
              </a:lnSpc>
              <a:buNone/>
              <a:defRPr sz="1650" b="0">
                <a:solidFill>
                  <a:srgbClr val="E9E4FF"/>
                </a:solidFill>
                <a:latin typeface="Manrope"/>
                <a:ea typeface="Manrope"/>
                <a:cs typeface="Manrope"/>
              </a:defRPr>
            </a:pPr>
            <a:r>
              <a:rPr sz="2000" b="0" dirty="0" err="1">
                <a:solidFill>
                  <a:schemeClr val="bg1">
                    <a:lumMod val="85000"/>
                  </a:schemeClr>
                </a:solidFill>
                <a:latin typeface="Manrope"/>
                <a:ea typeface="Manrope"/>
                <a:cs typeface="Manrope"/>
              </a:rPr>
              <a:t>без</a:t>
            </a:r>
            <a:r>
              <a:rPr sz="2000" b="0" dirty="0">
                <a:solidFill>
                  <a:schemeClr val="bg1">
                    <a:lumMod val="85000"/>
                  </a:schemeClr>
                </a:solidFill>
                <a:latin typeface="Manrope"/>
                <a:ea typeface="Manrope"/>
                <a:cs typeface="Manrope"/>
              </a:rPr>
              <a:t> </a:t>
            </a:r>
            <a:r>
              <a:rPr sz="2000" b="0" dirty="0" err="1">
                <a:solidFill>
                  <a:schemeClr val="bg1">
                    <a:lumMod val="85000"/>
                  </a:schemeClr>
                </a:solidFill>
                <a:latin typeface="Manrope"/>
                <a:ea typeface="Manrope"/>
                <a:cs typeface="Manrope"/>
              </a:rPr>
              <a:t>залога</a:t>
            </a:r>
            <a:r>
              <a:rPr sz="2000" b="0" dirty="0">
                <a:solidFill>
                  <a:schemeClr val="bg1">
                    <a:lumMod val="85000"/>
                  </a:schemeClr>
                </a:solidFill>
                <a:latin typeface="Manrope"/>
                <a:ea typeface="Manrope"/>
                <a:cs typeface="Manrope"/>
              </a:rPr>
              <a:t> и </a:t>
            </a:r>
            <a:r>
              <a:rPr sz="2000" b="0" dirty="0" err="1">
                <a:solidFill>
                  <a:schemeClr val="bg1">
                    <a:lumMod val="85000"/>
                  </a:schemeClr>
                </a:solidFill>
                <a:latin typeface="Manrope"/>
                <a:ea typeface="Manrope"/>
                <a:cs typeface="Manrope"/>
              </a:rPr>
              <a:t>поручительства</a:t>
            </a:r>
            <a:endParaRPr sz="2000" b="0" dirty="0">
              <a:solidFill>
                <a:schemeClr val="bg1">
                  <a:lumMod val="85000"/>
                </a:schemeClr>
              </a:solidFill>
              <a:latin typeface="Manrope"/>
              <a:ea typeface="Manrope"/>
              <a:cs typeface="Manrope"/>
            </a:endParaRPr>
          </a:p>
        </p:txBody>
      </p:sp>
      <p:sp>
        <p:nvSpPr>
          <p:cNvPr id="7" name="Прямоугольник 6"/>
          <p:cNvSpPr>
            <a:spLocks noGrp="1"/>
          </p:cNvSpPr>
          <p:nvPr/>
        </p:nvSpPr>
        <p:spPr>
          <a:xfrm>
            <a:off x="514350" y="4733925"/>
            <a:ext cx="2476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endParaRPr sz="1575" b="1" dirty="0">
              <a:solidFill>
                <a:srgbClr val="FFFFFF"/>
              </a:solidFill>
              <a:latin typeface="Manrope"/>
              <a:ea typeface="Manrope"/>
              <a:cs typeface="Manrope"/>
            </a:endParaRPr>
          </a:p>
        </p:txBody>
      </p:sp>
      <p:sp>
        <p:nvSpPr>
          <p:cNvPr id="8" name="Прямоугольник 7"/>
          <p:cNvSpPr>
            <a:spLocks noGrp="1"/>
          </p:cNvSpPr>
          <p:nvPr/>
        </p:nvSpPr>
        <p:spPr>
          <a:xfrm>
            <a:off x="514350" y="5562600"/>
            <a:ext cx="5905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E9E4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E9E4FF"/>
                </a:solidFill>
                <a:latin typeface="Manrope"/>
                <a:ea typeface="Manrope"/>
                <a:cs typeface="Manrope"/>
              </a:rPr>
              <a:t>до 90% суммы поставки  ·  до 120 дней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295275"/>
            <a:ext cx="247650" cy="247650"/>
          </a:xfrm>
          <a:prstGeom prst="rect">
            <a:avLst/>
          </a:prstGeom>
        </p:spPr>
      </p:pic>
      <p:sp>
        <p:nvSpPr>
          <p:cNvPr id="10" name="Прямоугольник 9"/>
          <p:cNvSpPr>
            <a:spLocks noGrp="1"/>
          </p:cNvSpPr>
          <p:nvPr/>
        </p:nvSpPr>
        <p:spPr>
          <a:xfrm>
            <a:off x="742950" y="2857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COTFACT</a:t>
            </a:r>
          </a:p>
        </p:txBody>
      </p:sp>
      <p:sp>
        <p:nvSpPr>
          <p:cNvPr id="12" name="Прямоугольник: скругленные углы 11"/>
          <p:cNvSpPr>
            <a:spLocks noGrp="1"/>
          </p:cNvSpPr>
          <p:nvPr/>
        </p:nvSpPr>
        <p:spPr>
          <a:xfrm>
            <a:off x="523875" y="3994241"/>
            <a:ext cx="3429000" cy="590550"/>
          </a:xfrm>
          <a:prstGeom prst="roundRect">
            <a:avLst>
              <a:gd name="adj" fmla="val 12903"/>
            </a:avLst>
          </a:prstGeom>
          <a:solidFill>
            <a:srgbClr val="695BFA"/>
          </a:solidFill>
          <a:ln w="9525">
            <a:solidFill>
              <a:srgbClr val="695BFA"/>
            </a:solidFill>
            <a:prstDash val="solid"/>
          </a:ln>
        </p:spPr>
      </p:sp>
      <p:sp>
        <p:nvSpPr>
          <p:cNvPr id="13" name="Прямоугольник 12"/>
          <p:cNvSpPr>
            <a:spLocks noGrp="1"/>
          </p:cNvSpPr>
          <p:nvPr/>
        </p:nvSpPr>
        <p:spPr>
          <a:xfrm>
            <a:off x="523875" y="3994241"/>
            <a:ext cx="3429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lang="ru-RU" sz="1650" b="1" dirty="0">
                <a:solidFill>
                  <a:schemeClr val="bg1"/>
                </a:solidFill>
                <a:latin typeface="Manrope"/>
                <a:ea typeface="Manrope"/>
                <a:cs typeface="Manrope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Оставить заявку</a:t>
            </a:r>
          </a:p>
        </p:txBody>
      </p:sp>
      <p:pic>
        <p:nvPicPr>
          <p:cNvPr id="5" name="Изображение 4" descr="cat-accountant-calculator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035" y="911225"/>
            <a:ext cx="4773295" cy="52241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295275"/>
            <a:ext cx="247650" cy="247650"/>
          </a:xfrm>
          <a:prstGeom prst="rect">
            <a:avLst/>
          </a:prstGeom>
        </p:spPr>
      </p:pic>
      <p:sp>
        <p:nvSpPr>
          <p:cNvPr id="2" name="Прямоугольник 1"/>
          <p:cNvSpPr>
            <a:spLocks noGrp="1"/>
          </p:cNvSpPr>
          <p:nvPr/>
        </p:nvSpPr>
        <p:spPr>
          <a:xfrm>
            <a:off x="742950" y="2857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05060A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05060A"/>
                </a:solidFill>
                <a:latin typeface="Manrope"/>
                <a:ea typeface="Manrope"/>
                <a:cs typeface="Manrope"/>
              </a:rPr>
              <a:t>COTFACT</a:t>
            </a:r>
          </a:p>
        </p:txBody>
      </p:sp>
      <p:sp>
        <p:nvSpPr>
          <p:cNvPr id="3" name="Прямоугольник 2"/>
          <p:cNvSpPr>
            <a:spLocks noGrp="1"/>
          </p:cNvSpPr>
          <p:nvPr/>
        </p:nvSpPr>
        <p:spPr>
          <a:xfrm>
            <a:off x="571500" y="781050"/>
            <a:ext cx="590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695BFA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695BFA"/>
                </a:solidFill>
                <a:latin typeface="Manrope"/>
                <a:ea typeface="Manrope"/>
                <a:cs typeface="Manrope"/>
              </a:rPr>
              <a:t>РЕШЕНИЕ ДЛЯ РОСТА БИЗНЕСА</a:t>
            </a:r>
          </a:p>
        </p:txBody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571500" y="1066800"/>
            <a:ext cx="6191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07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307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Когда нужен факторинг</a:t>
            </a:r>
          </a:p>
        </p:txBody>
      </p:sp>
      <p:sp>
        <p:nvSpPr>
          <p:cNvPr id="5" name="Прямоугольник 4"/>
          <p:cNvSpPr>
            <a:spLocks noGrp="1"/>
          </p:cNvSpPr>
          <p:nvPr/>
        </p:nvSpPr>
        <p:spPr>
          <a:xfrm>
            <a:off x="571500" y="1685925"/>
            <a:ext cx="58102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75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Поставка выполнена, а деньги от покупателя придут позже</a:t>
            </a:r>
          </a:p>
        </p:txBody>
      </p:sp>
      <p:sp>
        <p:nvSpPr>
          <p:cNvPr id="6" name="Прямоугольник: скругленные углы 5"/>
          <p:cNvSpPr>
            <a:spLocks noGrp="1"/>
          </p:cNvSpPr>
          <p:nvPr/>
        </p:nvSpPr>
        <p:spPr>
          <a:xfrm>
            <a:off x="571500" y="2571750"/>
            <a:ext cx="2647950" cy="628650"/>
          </a:xfrm>
          <a:prstGeom prst="roundRect">
            <a:avLst>
              <a:gd name="adj" fmla="val 12121"/>
            </a:avLst>
          </a:prstGeom>
          <a:solidFill>
            <a:srgbClr val="EEEAFE"/>
          </a:solidFill>
          <a:ln w="9525">
            <a:solidFill>
              <a:srgbClr val="D4CEF2"/>
            </a:solidFill>
            <a:prstDash val="solid"/>
          </a:ln>
        </p:spPr>
      </p:sp>
      <p:sp>
        <p:nvSpPr>
          <p:cNvPr id="7" name="Прямоугольник 6"/>
          <p:cNvSpPr>
            <a:spLocks noGrp="1"/>
          </p:cNvSpPr>
          <p:nvPr/>
        </p:nvSpPr>
        <p:spPr>
          <a:xfrm>
            <a:off x="714375" y="2733675"/>
            <a:ext cx="342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695BFA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95BFA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8" name="Прямоугольник 7"/>
          <p:cNvSpPr>
            <a:spLocks noGrp="1"/>
          </p:cNvSpPr>
          <p:nvPr/>
        </p:nvSpPr>
        <p:spPr>
          <a:xfrm>
            <a:off x="1095375" y="2676525"/>
            <a:ext cx="1952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27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Оплата через 30–120 дней</a:t>
            </a:r>
          </a:p>
        </p:txBody>
      </p:sp>
      <p:sp>
        <p:nvSpPr>
          <p:cNvPr id="9" name="Прямоугольник: скругленные углы 8"/>
          <p:cNvSpPr>
            <a:spLocks noGrp="1"/>
          </p:cNvSpPr>
          <p:nvPr/>
        </p:nvSpPr>
        <p:spPr>
          <a:xfrm>
            <a:off x="3429000" y="2571750"/>
            <a:ext cx="2647950" cy="628650"/>
          </a:xfrm>
          <a:prstGeom prst="roundRect">
            <a:avLst>
              <a:gd name="adj" fmla="val 12121"/>
            </a:avLst>
          </a:prstGeom>
          <a:solidFill>
            <a:srgbClr val="E2DEFB"/>
          </a:solidFill>
          <a:ln w="9525">
            <a:solidFill>
              <a:srgbClr val="D4CEF2"/>
            </a:solidFill>
            <a:prstDash val="solid"/>
          </a:ln>
        </p:spPr>
      </p:sp>
      <p:sp>
        <p:nvSpPr>
          <p:cNvPr id="10" name="Прямоугольник 9"/>
          <p:cNvSpPr>
            <a:spLocks noGrp="1"/>
          </p:cNvSpPr>
          <p:nvPr/>
        </p:nvSpPr>
        <p:spPr>
          <a:xfrm>
            <a:off x="3571875" y="2733675"/>
            <a:ext cx="342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695BFA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95BFA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1" name="Прямоугольник 10"/>
          <p:cNvSpPr>
            <a:spLocks noGrp="1"/>
          </p:cNvSpPr>
          <p:nvPr/>
        </p:nvSpPr>
        <p:spPr>
          <a:xfrm>
            <a:off x="3952875" y="2676525"/>
            <a:ext cx="1952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27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Деньги нужны без кредита</a:t>
            </a:r>
          </a:p>
        </p:txBody>
      </p:sp>
      <p:sp>
        <p:nvSpPr>
          <p:cNvPr id="12" name="Прямоугольник: скругленные углы 11"/>
          <p:cNvSpPr>
            <a:spLocks noGrp="1"/>
          </p:cNvSpPr>
          <p:nvPr/>
        </p:nvSpPr>
        <p:spPr>
          <a:xfrm>
            <a:off x="571500" y="3438525"/>
            <a:ext cx="2647950" cy="628650"/>
          </a:xfrm>
          <a:prstGeom prst="roundRect">
            <a:avLst>
              <a:gd name="adj" fmla="val 12121"/>
            </a:avLst>
          </a:prstGeom>
          <a:solidFill>
            <a:srgbClr val="EEEAFE"/>
          </a:solidFill>
          <a:ln w="9525">
            <a:solidFill>
              <a:srgbClr val="D4CEF2"/>
            </a:solidFill>
            <a:prstDash val="solid"/>
          </a:ln>
        </p:spPr>
      </p:sp>
      <p:sp>
        <p:nvSpPr>
          <p:cNvPr id="13" name="Прямоугольник 12"/>
          <p:cNvSpPr>
            <a:spLocks noGrp="1"/>
          </p:cNvSpPr>
          <p:nvPr/>
        </p:nvSpPr>
        <p:spPr>
          <a:xfrm>
            <a:off x="714375" y="3600450"/>
            <a:ext cx="342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695BFA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95BFA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4" name="Прямоугольник 13"/>
          <p:cNvSpPr>
            <a:spLocks noGrp="1"/>
          </p:cNvSpPr>
          <p:nvPr/>
        </p:nvSpPr>
        <p:spPr>
          <a:xfrm>
            <a:off x="1095375" y="3543300"/>
            <a:ext cx="1952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27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Работа с крупными заказчиками</a:t>
            </a:r>
          </a:p>
        </p:txBody>
      </p:sp>
      <p:sp>
        <p:nvSpPr>
          <p:cNvPr id="15" name="Прямоугольник: скругленные углы 14"/>
          <p:cNvSpPr>
            <a:spLocks noGrp="1"/>
          </p:cNvSpPr>
          <p:nvPr/>
        </p:nvSpPr>
        <p:spPr>
          <a:xfrm>
            <a:off x="3429000" y="3438525"/>
            <a:ext cx="2647950" cy="628650"/>
          </a:xfrm>
          <a:prstGeom prst="roundRect">
            <a:avLst>
              <a:gd name="adj" fmla="val 12121"/>
            </a:avLst>
          </a:prstGeom>
          <a:solidFill>
            <a:srgbClr val="E2DEFB"/>
          </a:solidFill>
          <a:ln w="9525">
            <a:solidFill>
              <a:srgbClr val="D4CEF2"/>
            </a:solidFill>
            <a:prstDash val="solid"/>
          </a:ln>
        </p:spPr>
      </p:sp>
      <p:sp>
        <p:nvSpPr>
          <p:cNvPr id="16" name="Прямоугольник 15"/>
          <p:cNvSpPr>
            <a:spLocks noGrp="1"/>
          </p:cNvSpPr>
          <p:nvPr/>
        </p:nvSpPr>
        <p:spPr>
          <a:xfrm>
            <a:off x="3571875" y="3600450"/>
            <a:ext cx="342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695BFA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95BFA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17" name="Прямоугольник 16"/>
          <p:cNvSpPr>
            <a:spLocks noGrp="1"/>
          </p:cNvSpPr>
          <p:nvPr/>
        </p:nvSpPr>
        <p:spPr>
          <a:xfrm>
            <a:off x="3952875" y="3543300"/>
            <a:ext cx="1952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27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Нужно увеличить объём поставок</a:t>
            </a:r>
          </a:p>
        </p:txBody>
      </p:sp>
      <p:sp>
        <p:nvSpPr>
          <p:cNvPr id="18" name="Прямоугольник: скругленные углы 17"/>
          <p:cNvSpPr>
            <a:spLocks noGrp="1"/>
          </p:cNvSpPr>
          <p:nvPr/>
        </p:nvSpPr>
        <p:spPr>
          <a:xfrm>
            <a:off x="571500" y="4305300"/>
            <a:ext cx="2647950" cy="628650"/>
          </a:xfrm>
          <a:prstGeom prst="roundRect">
            <a:avLst>
              <a:gd name="adj" fmla="val 12121"/>
            </a:avLst>
          </a:prstGeom>
          <a:solidFill>
            <a:srgbClr val="EEEAFE"/>
          </a:solidFill>
          <a:ln w="9525">
            <a:solidFill>
              <a:srgbClr val="D4CEF2"/>
            </a:solidFill>
            <a:prstDash val="solid"/>
          </a:ln>
        </p:spPr>
      </p:sp>
      <p:sp>
        <p:nvSpPr>
          <p:cNvPr id="19" name="Прямоугольник 18"/>
          <p:cNvSpPr>
            <a:spLocks noGrp="1"/>
          </p:cNvSpPr>
          <p:nvPr/>
        </p:nvSpPr>
        <p:spPr>
          <a:xfrm>
            <a:off x="714375" y="4467225"/>
            <a:ext cx="342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695BFA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95BFA"/>
                </a:solidFill>
                <a:latin typeface="Manrope"/>
                <a:ea typeface="Manrope"/>
                <a:cs typeface="Manrope"/>
              </a:rPr>
              <a:t>05</a:t>
            </a:r>
          </a:p>
        </p:txBody>
      </p:sp>
      <p:sp>
        <p:nvSpPr>
          <p:cNvPr id="20" name="Прямоугольник 19"/>
          <p:cNvSpPr>
            <a:spLocks noGrp="1"/>
          </p:cNvSpPr>
          <p:nvPr/>
        </p:nvSpPr>
        <p:spPr>
          <a:xfrm>
            <a:off x="1095375" y="4410075"/>
            <a:ext cx="1952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27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Клиентам важна отсрочка</a:t>
            </a:r>
          </a:p>
        </p:txBody>
      </p:sp>
      <p:sp>
        <p:nvSpPr>
          <p:cNvPr id="21" name="Прямоугольник: скругленные углы 20"/>
          <p:cNvSpPr>
            <a:spLocks noGrp="1"/>
          </p:cNvSpPr>
          <p:nvPr/>
        </p:nvSpPr>
        <p:spPr>
          <a:xfrm>
            <a:off x="3429000" y="4305300"/>
            <a:ext cx="2647950" cy="628650"/>
          </a:xfrm>
          <a:prstGeom prst="roundRect">
            <a:avLst>
              <a:gd name="adj" fmla="val 12121"/>
            </a:avLst>
          </a:prstGeom>
          <a:solidFill>
            <a:srgbClr val="E2DEFB"/>
          </a:solidFill>
          <a:ln w="9525">
            <a:solidFill>
              <a:srgbClr val="D4CEF2"/>
            </a:solidFill>
            <a:prstDash val="solid"/>
          </a:ln>
        </p:spPr>
      </p:sp>
      <p:sp>
        <p:nvSpPr>
          <p:cNvPr id="22" name="Прямоугольник 21"/>
          <p:cNvSpPr>
            <a:spLocks noGrp="1"/>
          </p:cNvSpPr>
          <p:nvPr/>
        </p:nvSpPr>
        <p:spPr>
          <a:xfrm>
            <a:off x="3571875" y="4467225"/>
            <a:ext cx="342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695BFA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95BFA"/>
                </a:solidFill>
                <a:latin typeface="Manrope"/>
                <a:ea typeface="Manrope"/>
                <a:cs typeface="Manrope"/>
              </a:rPr>
              <a:t>06</a:t>
            </a:r>
          </a:p>
        </p:txBody>
      </p:sp>
      <p:sp>
        <p:nvSpPr>
          <p:cNvPr id="23" name="Прямоугольник 22"/>
          <p:cNvSpPr>
            <a:spLocks noGrp="1"/>
          </p:cNvSpPr>
          <p:nvPr/>
        </p:nvSpPr>
        <p:spPr>
          <a:xfrm>
            <a:off x="3952875" y="4410075"/>
            <a:ext cx="1952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27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Закупки нельзя откладывать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6953250" y="1200150"/>
            <a:ext cx="4667250" cy="4667250"/>
          </a:xfrm>
          <a:prstGeom prst="ellipse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4241" y="1200150"/>
            <a:ext cx="4265269" cy="4667250"/>
          </a:xfrm>
          <a:prstGeom prst="ellipse">
            <a:avLst/>
          </a:prstGeom>
        </p:spPr>
      </p:pic>
      <p:sp>
        <p:nvSpPr>
          <p:cNvPr id="26" name="Прямая соединительная линия 25"/>
          <p:cNvSpPr>
            <a:spLocks noGrp="1"/>
          </p:cNvSpPr>
          <p:nvPr/>
        </p:nvSpPr>
        <p:spPr>
          <a:xfrm>
            <a:off x="400050" y="6496050"/>
            <a:ext cx="11391900" cy="0"/>
          </a:xfrm>
          <a:prstGeom prst="line">
            <a:avLst/>
          </a:prstGeom>
          <a:noFill/>
          <a:ln w="9525">
            <a:solidFill>
              <a:srgbClr val="C9C4DE"/>
            </a:solidFill>
            <a:prstDash val="solid"/>
          </a:ln>
        </p:spPr>
      </p:sp>
      <p:sp>
        <p:nvSpPr>
          <p:cNvPr id="27" name="Прямоугольник 26"/>
          <p:cNvSpPr>
            <a:spLocks noGrp="1"/>
          </p:cNvSpPr>
          <p:nvPr/>
        </p:nvSpPr>
        <p:spPr>
          <a:xfrm>
            <a:off x="400050" y="6572250"/>
            <a:ext cx="190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cotfact.com</a:t>
            </a:r>
          </a:p>
        </p:txBody>
      </p:sp>
      <p:sp>
        <p:nvSpPr>
          <p:cNvPr id="28" name="Прямоугольник 27"/>
          <p:cNvSpPr>
            <a:spLocks noGrp="1"/>
          </p:cNvSpPr>
          <p:nvPr/>
        </p:nvSpPr>
        <p:spPr>
          <a:xfrm>
            <a:off x="11315700" y="6562725"/>
            <a:ext cx="4762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75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6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rcRect l="19906" r="19906"/>
          <a:stretch>
            <a:fillRect/>
          </a:stretch>
        </p:blipFill>
        <p:spPr>
          <a:xfrm>
            <a:off x="4857750" y="0"/>
            <a:ext cx="7334250" cy="6858000"/>
          </a:xfrm>
          <a:prstGeom prst="rect">
            <a:avLst/>
          </a:prstGeom>
        </p:spPr>
      </p:pic>
      <p:sp>
        <p:nvSpPr>
          <p:cNvPr id="2" name="Прямоугольник 1"/>
          <p:cNvSpPr>
            <a:spLocks noGrp="1"/>
          </p:cNvSpPr>
          <p:nvPr/>
        </p:nvSpPr>
        <p:spPr>
          <a:xfrm>
            <a:off x="571500" y="742950"/>
            <a:ext cx="590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ВИДЫ ФАКТОРИНГА</a:t>
            </a:r>
          </a:p>
        </p:txBody>
      </p:sp>
      <p:sp>
        <p:nvSpPr>
          <p:cNvPr id="3" name="Прямоугольник 2"/>
          <p:cNvSpPr>
            <a:spLocks noGrp="1"/>
          </p:cNvSpPr>
          <p:nvPr/>
        </p:nvSpPr>
        <p:spPr>
          <a:xfrm>
            <a:off x="571500" y="1047750"/>
            <a:ext cx="5619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5000"/>
              </a:lnSpc>
              <a:buNone/>
              <a:defRPr sz="32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2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Схема под сделку</a:t>
            </a:r>
          </a:p>
        </p:txBody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571500" y="1695450"/>
            <a:ext cx="4953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8A8B98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8A8B98"/>
                </a:solidFill>
                <a:latin typeface="Manrope"/>
                <a:ea typeface="Manrope"/>
                <a:cs typeface="Manrope"/>
              </a:rPr>
              <a:t>Подбираем вариант с учётом покупателя, рисков и условий отсрочки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13" y="2609850"/>
            <a:ext cx="4714875" cy="3143250"/>
          </a:xfrm>
          <a:prstGeom prst="rect">
            <a:avLst/>
          </a:prstGeom>
        </p:spPr>
      </p:pic>
      <p:sp>
        <p:nvSpPr>
          <p:cNvPr id="6" name="Прямоугольник: скругленные углы 5"/>
          <p:cNvSpPr>
            <a:spLocks noGrp="1"/>
          </p:cNvSpPr>
          <p:nvPr/>
        </p:nvSpPr>
        <p:spPr>
          <a:xfrm>
            <a:off x="6191250" y="1981200"/>
            <a:ext cx="5143500" cy="762000"/>
          </a:xfrm>
          <a:prstGeom prst="roundRect">
            <a:avLst>
              <a:gd name="adj" fmla="val 10000"/>
            </a:avLst>
          </a:prstGeom>
          <a:solidFill>
            <a:srgbClr val="0B1020"/>
          </a:solidFill>
          <a:ln w="9525">
            <a:solidFill>
              <a:srgbClr val="403A66"/>
            </a:solidFill>
            <a:prstDash val="solid"/>
          </a:ln>
        </p:spPr>
      </p:sp>
      <p:sp>
        <p:nvSpPr>
          <p:cNvPr id="7" name="Прямоугольник 6"/>
          <p:cNvSpPr>
            <a:spLocks noGrp="1"/>
          </p:cNvSpPr>
          <p:nvPr/>
        </p:nvSpPr>
        <p:spPr>
          <a:xfrm>
            <a:off x="6400800" y="2209800"/>
            <a:ext cx="4191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8" name="Прямоугольник 7"/>
          <p:cNvSpPr>
            <a:spLocks noGrp="1"/>
          </p:cNvSpPr>
          <p:nvPr/>
        </p:nvSpPr>
        <p:spPr>
          <a:xfrm>
            <a:off x="6953250" y="2105025"/>
            <a:ext cx="204787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 регрессом</a:t>
            </a:r>
          </a:p>
        </p:txBody>
      </p:sp>
      <p:sp>
        <p:nvSpPr>
          <p:cNvPr id="9" name="Прямоугольник 8"/>
          <p:cNvSpPr>
            <a:spLocks noGrp="1"/>
          </p:cNvSpPr>
          <p:nvPr/>
        </p:nvSpPr>
        <p:spPr>
          <a:xfrm>
            <a:off x="6953250" y="24098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>
                <a:solidFill>
                  <a:srgbClr val="8A8B98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8A8B98"/>
                </a:solidFill>
                <a:latin typeface="Manrope"/>
                <a:ea typeface="Manrope"/>
                <a:cs typeface="Manrope"/>
              </a:rPr>
              <a:t>Финансирование после отгрузки</a:t>
            </a:r>
          </a:p>
        </p:txBody>
      </p:sp>
      <p:sp>
        <p:nvSpPr>
          <p:cNvPr id="10" name="Прямоугольник: скругленные углы 9"/>
          <p:cNvSpPr>
            <a:spLocks noGrp="1"/>
          </p:cNvSpPr>
          <p:nvPr/>
        </p:nvSpPr>
        <p:spPr>
          <a:xfrm>
            <a:off x="6191250" y="2971800"/>
            <a:ext cx="5143500" cy="762000"/>
          </a:xfrm>
          <a:prstGeom prst="roundRect">
            <a:avLst>
              <a:gd name="adj" fmla="val 10000"/>
            </a:avLst>
          </a:prstGeom>
          <a:solidFill>
            <a:srgbClr val="0B1020"/>
          </a:solidFill>
          <a:ln w="9525">
            <a:solidFill>
              <a:srgbClr val="403A66"/>
            </a:solidFill>
            <a:prstDash val="solid"/>
          </a:ln>
        </p:spPr>
      </p:sp>
      <p:sp>
        <p:nvSpPr>
          <p:cNvPr id="11" name="Прямоугольник 10"/>
          <p:cNvSpPr>
            <a:spLocks noGrp="1"/>
          </p:cNvSpPr>
          <p:nvPr/>
        </p:nvSpPr>
        <p:spPr>
          <a:xfrm>
            <a:off x="6400800" y="3200400"/>
            <a:ext cx="4191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2" name="Прямоугольник 11"/>
          <p:cNvSpPr>
            <a:spLocks noGrp="1"/>
          </p:cNvSpPr>
          <p:nvPr/>
        </p:nvSpPr>
        <p:spPr>
          <a:xfrm>
            <a:off x="6953250" y="3095625"/>
            <a:ext cx="204787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Без регресса</a:t>
            </a:r>
          </a:p>
        </p:txBody>
      </p:sp>
      <p:sp>
        <p:nvSpPr>
          <p:cNvPr id="13" name="Прямоугольник 12"/>
          <p:cNvSpPr>
            <a:spLocks noGrp="1"/>
          </p:cNvSpPr>
          <p:nvPr/>
        </p:nvSpPr>
        <p:spPr>
          <a:xfrm>
            <a:off x="6953250" y="34004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>
                <a:solidFill>
                  <a:srgbClr val="8A8B98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8A8B98"/>
                </a:solidFill>
                <a:latin typeface="Manrope"/>
                <a:ea typeface="Manrope"/>
                <a:cs typeface="Manrope"/>
              </a:rPr>
              <a:t>Снижение риска неоплаты</a:t>
            </a:r>
          </a:p>
        </p:txBody>
      </p:sp>
      <p:sp>
        <p:nvSpPr>
          <p:cNvPr id="14" name="Прямоугольник: скругленные углы 13"/>
          <p:cNvSpPr>
            <a:spLocks noGrp="1"/>
          </p:cNvSpPr>
          <p:nvPr/>
        </p:nvSpPr>
        <p:spPr>
          <a:xfrm>
            <a:off x="6191250" y="3962400"/>
            <a:ext cx="5143500" cy="762000"/>
          </a:xfrm>
          <a:prstGeom prst="roundRect">
            <a:avLst>
              <a:gd name="adj" fmla="val 10000"/>
            </a:avLst>
          </a:prstGeom>
          <a:solidFill>
            <a:srgbClr val="0B1020"/>
          </a:solidFill>
          <a:ln w="9525">
            <a:solidFill>
              <a:srgbClr val="403A66"/>
            </a:solidFill>
            <a:prstDash val="solid"/>
          </a:ln>
        </p:spPr>
      </p:sp>
      <p:sp>
        <p:nvSpPr>
          <p:cNvPr id="15" name="Прямоугольник 14"/>
          <p:cNvSpPr>
            <a:spLocks noGrp="1"/>
          </p:cNvSpPr>
          <p:nvPr/>
        </p:nvSpPr>
        <p:spPr>
          <a:xfrm>
            <a:off x="6400800" y="4191000"/>
            <a:ext cx="4191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6" name="Прямоугольник 15"/>
          <p:cNvSpPr>
            <a:spLocks noGrp="1"/>
          </p:cNvSpPr>
          <p:nvPr/>
        </p:nvSpPr>
        <p:spPr>
          <a:xfrm>
            <a:off x="6953250" y="4086225"/>
            <a:ext cx="204787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Закрытый</a:t>
            </a:r>
          </a:p>
        </p:txBody>
      </p:sp>
      <p:sp>
        <p:nvSpPr>
          <p:cNvPr id="17" name="Прямоугольник 16"/>
          <p:cNvSpPr>
            <a:spLocks noGrp="1"/>
          </p:cNvSpPr>
          <p:nvPr/>
        </p:nvSpPr>
        <p:spPr>
          <a:xfrm>
            <a:off x="6953250" y="43910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>
                <a:solidFill>
                  <a:srgbClr val="8A8B98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8A8B98"/>
                </a:solidFill>
                <a:latin typeface="Manrope"/>
                <a:ea typeface="Manrope"/>
                <a:cs typeface="Manrope"/>
              </a:rPr>
              <a:t>Привычные расчёты с покупателем</a:t>
            </a:r>
          </a:p>
        </p:txBody>
      </p:sp>
      <p:sp>
        <p:nvSpPr>
          <p:cNvPr id="18" name="Прямоугольник: скругленные углы 17"/>
          <p:cNvSpPr>
            <a:spLocks noGrp="1"/>
          </p:cNvSpPr>
          <p:nvPr/>
        </p:nvSpPr>
        <p:spPr>
          <a:xfrm>
            <a:off x="6191250" y="4953000"/>
            <a:ext cx="5143500" cy="762000"/>
          </a:xfrm>
          <a:prstGeom prst="roundRect">
            <a:avLst>
              <a:gd name="adj" fmla="val 10000"/>
            </a:avLst>
          </a:prstGeom>
          <a:solidFill>
            <a:srgbClr val="0B1020"/>
          </a:solidFill>
          <a:ln w="9525">
            <a:solidFill>
              <a:srgbClr val="403A66"/>
            </a:solidFill>
            <a:prstDash val="solid"/>
          </a:ln>
        </p:spPr>
      </p:sp>
      <p:sp>
        <p:nvSpPr>
          <p:cNvPr id="19" name="Прямоугольник 18"/>
          <p:cNvSpPr>
            <a:spLocks noGrp="1"/>
          </p:cNvSpPr>
          <p:nvPr/>
        </p:nvSpPr>
        <p:spPr>
          <a:xfrm>
            <a:off x="6400800" y="5181600"/>
            <a:ext cx="4191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20" name="Прямоугольник 19"/>
          <p:cNvSpPr>
            <a:spLocks noGrp="1"/>
          </p:cNvSpPr>
          <p:nvPr/>
        </p:nvSpPr>
        <p:spPr>
          <a:xfrm>
            <a:off x="6953250" y="5076825"/>
            <a:ext cx="204787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Реверсивный</a:t>
            </a:r>
          </a:p>
        </p:txBody>
      </p:sp>
      <p:sp>
        <p:nvSpPr>
          <p:cNvPr id="21" name="Прямоугольник 20"/>
          <p:cNvSpPr>
            <a:spLocks noGrp="1"/>
          </p:cNvSpPr>
          <p:nvPr/>
        </p:nvSpPr>
        <p:spPr>
          <a:xfrm>
            <a:off x="6953250" y="53816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0">
                <a:solidFill>
                  <a:srgbClr val="8A8B98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8A8B98"/>
                </a:solidFill>
                <a:latin typeface="Manrope"/>
                <a:ea typeface="Manrope"/>
                <a:cs typeface="Manrope"/>
              </a:rPr>
              <a:t>Поставщик получает оплату раньше</a:t>
            </a:r>
          </a:p>
        </p:txBody>
      </p:sp>
      <p:sp>
        <p:nvSpPr>
          <p:cNvPr id="22" name="Прямая соединительная линия 21"/>
          <p:cNvSpPr>
            <a:spLocks noGrp="1"/>
          </p:cNvSpPr>
          <p:nvPr/>
        </p:nvSpPr>
        <p:spPr>
          <a:xfrm>
            <a:off x="400050" y="6496050"/>
            <a:ext cx="11391900" cy="0"/>
          </a:xfrm>
          <a:prstGeom prst="line">
            <a:avLst/>
          </a:prstGeom>
          <a:noFill/>
          <a:ln w="9525">
            <a:solidFill>
              <a:srgbClr val="303542"/>
            </a:solidFill>
            <a:prstDash val="solid"/>
          </a:ln>
        </p:spPr>
      </p:sp>
      <p:sp>
        <p:nvSpPr>
          <p:cNvPr id="23" name="Прямоугольник 22"/>
          <p:cNvSpPr>
            <a:spLocks noGrp="1"/>
          </p:cNvSpPr>
          <p:nvPr/>
        </p:nvSpPr>
        <p:spPr>
          <a:xfrm>
            <a:off x="400050" y="6572250"/>
            <a:ext cx="190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B98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8A8B98"/>
                </a:solidFill>
                <a:latin typeface="Manrope"/>
                <a:ea typeface="Manrope"/>
                <a:cs typeface="Manrope"/>
              </a:rPr>
              <a:t>cotfact.com</a:t>
            </a:r>
          </a:p>
        </p:txBody>
      </p:sp>
      <p:sp>
        <p:nvSpPr>
          <p:cNvPr id="24" name="Прямоугольник 23"/>
          <p:cNvSpPr>
            <a:spLocks noGrp="1"/>
          </p:cNvSpPr>
          <p:nvPr/>
        </p:nvSpPr>
        <p:spPr>
          <a:xfrm>
            <a:off x="11315700" y="6562725"/>
            <a:ext cx="4762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75" b="0">
                <a:solidFill>
                  <a:srgbClr val="8A8B98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8A8B98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50" y="295275"/>
            <a:ext cx="247650" cy="247650"/>
          </a:xfrm>
          <a:prstGeom prst="rect">
            <a:avLst/>
          </a:prstGeom>
        </p:spPr>
      </p:pic>
      <p:sp>
        <p:nvSpPr>
          <p:cNvPr id="26" name="Прямоугольник 25"/>
          <p:cNvSpPr>
            <a:spLocks noGrp="1"/>
          </p:cNvSpPr>
          <p:nvPr/>
        </p:nvSpPr>
        <p:spPr>
          <a:xfrm>
            <a:off x="742950" y="2857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COTFACT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295275"/>
            <a:ext cx="247650" cy="247650"/>
          </a:xfrm>
          <a:prstGeom prst="rect">
            <a:avLst/>
          </a:prstGeom>
        </p:spPr>
      </p:pic>
      <p:sp>
        <p:nvSpPr>
          <p:cNvPr id="2" name="Прямоугольник 1"/>
          <p:cNvSpPr>
            <a:spLocks noGrp="1"/>
          </p:cNvSpPr>
          <p:nvPr/>
        </p:nvSpPr>
        <p:spPr>
          <a:xfrm>
            <a:off x="742950" y="2857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05060A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05060A"/>
                </a:solidFill>
                <a:latin typeface="Manrope"/>
                <a:ea typeface="Manrope"/>
                <a:cs typeface="Manrope"/>
              </a:rPr>
              <a:t>COTFACT</a:t>
            </a:r>
          </a:p>
        </p:txBody>
      </p:sp>
      <p:sp>
        <p:nvSpPr>
          <p:cNvPr id="3" name="Прямоугольник 2"/>
          <p:cNvSpPr>
            <a:spLocks noGrp="1"/>
          </p:cNvSpPr>
          <p:nvPr/>
        </p:nvSpPr>
        <p:spPr>
          <a:xfrm>
            <a:off x="571500" y="781050"/>
            <a:ext cx="590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695BFA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695BFA"/>
                </a:solidFill>
                <a:latin typeface="Manrope"/>
                <a:ea typeface="Manrope"/>
                <a:cs typeface="Manrope"/>
              </a:rPr>
              <a:t>УСЛОВИЯ ФИНАНСИРОВАНИЯ</a:t>
            </a:r>
          </a:p>
        </p:txBody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571500" y="1066800"/>
            <a:ext cx="6667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07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307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Основные параметры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4"/>
          <a:srcRect t="30" b="30"/>
          <a:stretch>
            <a:fillRect/>
          </a:stretch>
        </p:blipFill>
        <p:spPr>
          <a:xfrm>
            <a:off x="381000" y="2019300"/>
            <a:ext cx="11430000" cy="1504950"/>
          </a:xfrm>
          <a:prstGeom prst="rect">
            <a:avLst/>
          </a:prstGeom>
        </p:spPr>
      </p:pic>
      <p:sp>
        <p:nvSpPr>
          <p:cNvPr id="6" name="Прямоугольник: скругленные углы 5"/>
          <p:cNvSpPr>
            <a:spLocks noGrp="1"/>
          </p:cNvSpPr>
          <p:nvPr/>
        </p:nvSpPr>
        <p:spPr>
          <a:xfrm>
            <a:off x="523875" y="2514600"/>
            <a:ext cx="2619375" cy="2152650"/>
          </a:xfrm>
          <a:prstGeom prst="roundRect">
            <a:avLst>
              <a:gd name="adj" fmla="val 3540"/>
            </a:avLst>
          </a:prstGeom>
          <a:solidFill>
            <a:srgbClr val="FFFFFF"/>
          </a:solidFill>
          <a:ln w="9525">
            <a:solidFill>
              <a:srgbClr val="D4CEF2"/>
            </a:solidFill>
            <a:prstDash val="solid"/>
          </a:ln>
        </p:spPr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475" y="2743200"/>
            <a:ext cx="457200" cy="457200"/>
          </a:xfrm>
          <a:prstGeom prst="rect">
            <a:avLst/>
          </a:prstGeom>
        </p:spPr>
      </p:pic>
      <p:sp>
        <p:nvSpPr>
          <p:cNvPr id="8" name="Прямоугольник 7"/>
          <p:cNvSpPr>
            <a:spLocks noGrp="1"/>
          </p:cNvSpPr>
          <p:nvPr/>
        </p:nvSpPr>
        <p:spPr>
          <a:xfrm>
            <a:off x="752475" y="3476625"/>
            <a:ext cx="2190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32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до 90%</a:t>
            </a:r>
          </a:p>
        </p:txBody>
      </p:sp>
      <p:sp>
        <p:nvSpPr>
          <p:cNvPr id="9" name="Прямоугольник 8"/>
          <p:cNvSpPr>
            <a:spLocks noGrp="1"/>
          </p:cNvSpPr>
          <p:nvPr/>
        </p:nvSpPr>
        <p:spPr>
          <a:xfrm>
            <a:off x="752475" y="4038600"/>
            <a:ext cx="21907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от суммы поставки</a:t>
            </a:r>
          </a:p>
        </p:txBody>
      </p:sp>
      <p:sp>
        <p:nvSpPr>
          <p:cNvPr id="10" name="Прямоугольник: скругленные углы 9"/>
          <p:cNvSpPr>
            <a:spLocks noGrp="1"/>
          </p:cNvSpPr>
          <p:nvPr/>
        </p:nvSpPr>
        <p:spPr>
          <a:xfrm>
            <a:off x="3400425" y="2514600"/>
            <a:ext cx="2619375" cy="2152650"/>
          </a:xfrm>
          <a:prstGeom prst="roundRect">
            <a:avLst>
              <a:gd name="adj" fmla="val 3540"/>
            </a:avLst>
          </a:prstGeom>
          <a:solidFill>
            <a:srgbClr val="FFFFFF"/>
          </a:solidFill>
          <a:ln w="9525">
            <a:solidFill>
              <a:srgbClr val="D4CEF2"/>
            </a:solidFill>
            <a:prstDash val="solid"/>
          </a:ln>
        </p:spPr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9025" y="2743200"/>
            <a:ext cx="457200" cy="457200"/>
          </a:xfrm>
          <a:prstGeom prst="rect">
            <a:avLst/>
          </a:prstGeom>
        </p:spPr>
      </p:pic>
      <p:sp>
        <p:nvSpPr>
          <p:cNvPr id="12" name="Прямоугольник 11"/>
          <p:cNvSpPr>
            <a:spLocks noGrp="1"/>
          </p:cNvSpPr>
          <p:nvPr/>
        </p:nvSpPr>
        <p:spPr>
          <a:xfrm>
            <a:off x="3629025" y="3476625"/>
            <a:ext cx="2190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32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до 120 дней</a:t>
            </a:r>
          </a:p>
        </p:txBody>
      </p:sp>
      <p:sp>
        <p:nvSpPr>
          <p:cNvPr id="13" name="Прямоугольник 12"/>
          <p:cNvSpPr>
            <a:spLocks noGrp="1"/>
          </p:cNvSpPr>
          <p:nvPr/>
        </p:nvSpPr>
        <p:spPr>
          <a:xfrm>
            <a:off x="3629025" y="4038600"/>
            <a:ext cx="21907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срок отсрочки</a:t>
            </a:r>
          </a:p>
        </p:txBody>
      </p:sp>
      <p:sp>
        <p:nvSpPr>
          <p:cNvPr id="14" name="Прямоугольник: скругленные углы 13"/>
          <p:cNvSpPr>
            <a:spLocks noGrp="1"/>
          </p:cNvSpPr>
          <p:nvPr/>
        </p:nvSpPr>
        <p:spPr>
          <a:xfrm>
            <a:off x="6276975" y="2514600"/>
            <a:ext cx="2619375" cy="2152650"/>
          </a:xfrm>
          <a:prstGeom prst="roundRect">
            <a:avLst>
              <a:gd name="adj" fmla="val 3540"/>
            </a:avLst>
          </a:prstGeom>
          <a:solidFill>
            <a:srgbClr val="FFFFFF"/>
          </a:solidFill>
          <a:ln w="9525">
            <a:solidFill>
              <a:srgbClr val="D4CEF2"/>
            </a:solidFill>
            <a:prstDash val="solid"/>
          </a:ln>
        </p:spPr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575" y="2743200"/>
            <a:ext cx="457200" cy="457200"/>
          </a:xfrm>
          <a:prstGeom prst="rect">
            <a:avLst/>
          </a:prstGeom>
        </p:spPr>
      </p:pic>
      <p:sp>
        <p:nvSpPr>
          <p:cNvPr id="16" name="Прямоугольник 15"/>
          <p:cNvSpPr>
            <a:spLocks noGrp="1"/>
          </p:cNvSpPr>
          <p:nvPr/>
        </p:nvSpPr>
        <p:spPr>
          <a:xfrm>
            <a:off x="6505575" y="3476625"/>
            <a:ext cx="2190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32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без залога</a:t>
            </a:r>
          </a:p>
        </p:txBody>
      </p:sp>
      <p:sp>
        <p:nvSpPr>
          <p:cNvPr id="17" name="Прямоугольник 16"/>
          <p:cNvSpPr>
            <a:spLocks noGrp="1"/>
          </p:cNvSpPr>
          <p:nvPr/>
        </p:nvSpPr>
        <p:spPr>
          <a:xfrm>
            <a:off x="6505575" y="4038600"/>
            <a:ext cx="21907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и поручительства</a:t>
            </a:r>
          </a:p>
        </p:txBody>
      </p:sp>
      <p:sp>
        <p:nvSpPr>
          <p:cNvPr id="18" name="Прямоугольник: скругленные углы 17"/>
          <p:cNvSpPr>
            <a:spLocks noGrp="1"/>
          </p:cNvSpPr>
          <p:nvPr/>
        </p:nvSpPr>
        <p:spPr>
          <a:xfrm>
            <a:off x="9153525" y="2514600"/>
            <a:ext cx="2619375" cy="2152650"/>
          </a:xfrm>
          <a:prstGeom prst="roundRect">
            <a:avLst>
              <a:gd name="adj" fmla="val 3540"/>
            </a:avLst>
          </a:prstGeom>
          <a:solidFill>
            <a:srgbClr val="FFFFFF"/>
          </a:solidFill>
          <a:ln w="9525">
            <a:solidFill>
              <a:srgbClr val="D4CEF2"/>
            </a:solidFill>
            <a:prstDash val="solid"/>
          </a:ln>
        </p:spPr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82125" y="2743200"/>
            <a:ext cx="457200" cy="457200"/>
          </a:xfrm>
          <a:prstGeom prst="rect">
            <a:avLst/>
          </a:prstGeom>
        </p:spPr>
      </p:pic>
      <p:sp>
        <p:nvSpPr>
          <p:cNvPr id="20" name="Прямоугольник 19"/>
          <p:cNvSpPr>
            <a:spLocks noGrp="1"/>
          </p:cNvSpPr>
          <p:nvPr/>
        </p:nvSpPr>
        <p:spPr>
          <a:xfrm>
            <a:off x="9382125" y="3476625"/>
            <a:ext cx="2190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32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от 1 дня</a:t>
            </a:r>
          </a:p>
        </p:txBody>
      </p:sp>
      <p:sp>
        <p:nvSpPr>
          <p:cNvPr id="21" name="Прямоугольник 20"/>
          <p:cNvSpPr>
            <a:spLocks noGrp="1"/>
          </p:cNvSpPr>
          <p:nvPr/>
        </p:nvSpPr>
        <p:spPr>
          <a:xfrm>
            <a:off x="9382125" y="4038600"/>
            <a:ext cx="21907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на принятие решения</a:t>
            </a:r>
          </a:p>
        </p:txBody>
      </p:sp>
      <p:sp>
        <p:nvSpPr>
          <p:cNvPr id="22" name="Прямоугольник 21"/>
          <p:cNvSpPr>
            <a:spLocks noGrp="1"/>
          </p:cNvSpPr>
          <p:nvPr/>
        </p:nvSpPr>
        <p:spPr>
          <a:xfrm>
            <a:off x="571500" y="5143500"/>
            <a:ext cx="4857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Оформление онлайн или через ЭДО</a:t>
            </a:r>
          </a:p>
        </p:txBody>
      </p:sp>
      <p:sp>
        <p:nvSpPr>
          <p:cNvPr id="23" name="Прямоугольник 22"/>
          <p:cNvSpPr>
            <a:spLocks noGrp="1"/>
          </p:cNvSpPr>
          <p:nvPr/>
        </p:nvSpPr>
        <p:spPr>
          <a:xfrm>
            <a:off x="571500" y="5619750"/>
            <a:ext cx="10287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Лимит и точные условия зависят от сделки, срока отсрочки и платёжной дисциплины покупателя.</a:t>
            </a:r>
          </a:p>
        </p:txBody>
      </p:sp>
      <p:sp>
        <p:nvSpPr>
          <p:cNvPr id="24" name="Прямая соединительная линия 23"/>
          <p:cNvSpPr>
            <a:spLocks noGrp="1"/>
          </p:cNvSpPr>
          <p:nvPr/>
        </p:nvSpPr>
        <p:spPr>
          <a:xfrm>
            <a:off x="400050" y="6496050"/>
            <a:ext cx="11391900" cy="0"/>
          </a:xfrm>
          <a:prstGeom prst="line">
            <a:avLst/>
          </a:prstGeom>
          <a:noFill/>
          <a:ln w="9525">
            <a:solidFill>
              <a:srgbClr val="C9C4DE"/>
            </a:solidFill>
            <a:prstDash val="solid"/>
          </a:ln>
        </p:spPr>
      </p:sp>
      <p:sp>
        <p:nvSpPr>
          <p:cNvPr id="25" name="Прямоугольник 24"/>
          <p:cNvSpPr>
            <a:spLocks noGrp="1"/>
          </p:cNvSpPr>
          <p:nvPr/>
        </p:nvSpPr>
        <p:spPr>
          <a:xfrm>
            <a:off x="400050" y="6572250"/>
            <a:ext cx="190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cotfact.com</a:t>
            </a:r>
          </a:p>
        </p:txBody>
      </p:sp>
      <p:sp>
        <p:nvSpPr>
          <p:cNvPr id="26" name="Прямоугольник 25"/>
          <p:cNvSpPr>
            <a:spLocks noGrp="1"/>
          </p:cNvSpPr>
          <p:nvPr/>
        </p:nvSpPr>
        <p:spPr>
          <a:xfrm>
            <a:off x="11315700" y="6562725"/>
            <a:ext cx="4762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75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6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295275"/>
            <a:ext cx="247650" cy="247650"/>
          </a:xfrm>
          <a:prstGeom prst="rect">
            <a:avLst/>
          </a:prstGeom>
        </p:spPr>
      </p:pic>
      <p:sp>
        <p:nvSpPr>
          <p:cNvPr id="2" name="Прямоугольник 1"/>
          <p:cNvSpPr>
            <a:spLocks noGrp="1"/>
          </p:cNvSpPr>
          <p:nvPr/>
        </p:nvSpPr>
        <p:spPr>
          <a:xfrm>
            <a:off x="742950" y="2857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COTFACT</a:t>
            </a:r>
          </a:p>
        </p:txBody>
      </p:sp>
      <p:sp>
        <p:nvSpPr>
          <p:cNvPr id="3" name="Прямоугольник 2"/>
          <p:cNvSpPr>
            <a:spLocks noGrp="1"/>
          </p:cNvSpPr>
          <p:nvPr/>
        </p:nvSpPr>
        <p:spPr>
          <a:xfrm>
            <a:off x="571500" y="742950"/>
            <a:ext cx="590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ПРОСТАЯ СХЕМА ФИНАНСИРОВАНИЯ</a:t>
            </a:r>
          </a:p>
        </p:txBody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571500" y="1047750"/>
            <a:ext cx="106680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5000"/>
              </a:lnSpc>
              <a:buNone/>
              <a:defRPr sz="32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2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Как это работает</a:t>
            </a:r>
          </a:p>
        </p:txBody>
      </p:sp>
      <p:sp>
        <p:nvSpPr>
          <p:cNvPr id="5" name="Прямоугольник 4"/>
          <p:cNvSpPr>
            <a:spLocks noGrp="1"/>
          </p:cNvSpPr>
          <p:nvPr/>
        </p:nvSpPr>
        <p:spPr>
          <a:xfrm>
            <a:off x="571500" y="1695450"/>
            <a:ext cx="7620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0">
                <a:solidFill>
                  <a:srgbClr val="8A8B98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8A8B98"/>
                </a:solidFill>
                <a:latin typeface="Manrope"/>
                <a:ea typeface="Manrope"/>
                <a:cs typeface="Manrope"/>
              </a:rPr>
              <a:t>Четыре шага от поставки до оплаты покупателем</a:t>
            </a: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4"/>
          <a:srcRect l="6089" r="6089"/>
          <a:stretch>
            <a:fillRect/>
          </a:stretch>
        </p:blipFill>
        <p:spPr>
          <a:xfrm>
            <a:off x="0" y="2381250"/>
            <a:ext cx="12192000" cy="2381250"/>
          </a:xfrm>
          <a:prstGeom prst="rect">
            <a:avLst/>
          </a:prstGeom>
        </p:spPr>
      </p:pic>
      <p:sp>
        <p:nvSpPr>
          <p:cNvPr id="7" name="Прямоугольник: скругленные углы 6"/>
          <p:cNvSpPr>
            <a:spLocks noGrp="1"/>
          </p:cNvSpPr>
          <p:nvPr/>
        </p:nvSpPr>
        <p:spPr>
          <a:xfrm>
            <a:off x="571500" y="2590800"/>
            <a:ext cx="2571750" cy="2381250"/>
          </a:xfrm>
          <a:prstGeom prst="roundRect">
            <a:avLst>
              <a:gd name="adj" fmla="val 3200"/>
            </a:avLst>
          </a:prstGeom>
          <a:solidFill>
            <a:srgbClr val="11131F"/>
          </a:solidFill>
          <a:ln w="9525">
            <a:solidFill>
              <a:srgbClr val="403A66"/>
            </a:solidFill>
            <a:prstDash val="solid"/>
          </a:ln>
        </p:spPr>
      </p:sp>
      <p:sp>
        <p:nvSpPr>
          <p:cNvPr id="8" name="Прямоугольник 7"/>
          <p:cNvSpPr>
            <a:spLocks noGrp="1"/>
          </p:cNvSpPr>
          <p:nvPr/>
        </p:nvSpPr>
        <p:spPr>
          <a:xfrm>
            <a:off x="762000" y="2800350"/>
            <a:ext cx="9048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925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2925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9" name="Прямоугольник 8"/>
          <p:cNvSpPr>
            <a:spLocks noGrp="1"/>
          </p:cNvSpPr>
          <p:nvPr/>
        </p:nvSpPr>
        <p:spPr>
          <a:xfrm>
            <a:off x="762000" y="3476625"/>
            <a:ext cx="21717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Поставка</a:t>
            </a:r>
          </a:p>
        </p:txBody>
      </p:sp>
      <p:sp>
        <p:nvSpPr>
          <p:cNvPr id="10" name="Прямоугольник 9"/>
          <p:cNvSpPr>
            <a:spLocks noGrp="1"/>
          </p:cNvSpPr>
          <p:nvPr/>
        </p:nvSpPr>
        <p:spPr>
          <a:xfrm>
            <a:off x="762000" y="4010025"/>
            <a:ext cx="2143125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E9E4FF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E9E4FF"/>
                </a:solidFill>
                <a:latin typeface="Manrope"/>
                <a:ea typeface="Manrope"/>
                <a:cs typeface="Manrope"/>
              </a:rPr>
              <a:t>Вы поставляете товар или оказываете услугу на условиях отсрочки.</a:t>
            </a:r>
          </a:p>
        </p:txBody>
      </p:sp>
      <p:sp>
        <p:nvSpPr>
          <p:cNvPr id="11" name="Прямоугольник: скругленные углы 10"/>
          <p:cNvSpPr>
            <a:spLocks noGrp="1"/>
          </p:cNvSpPr>
          <p:nvPr/>
        </p:nvSpPr>
        <p:spPr>
          <a:xfrm>
            <a:off x="3448050" y="2590800"/>
            <a:ext cx="2571750" cy="2381250"/>
          </a:xfrm>
          <a:prstGeom prst="roundRect">
            <a:avLst>
              <a:gd name="adj" fmla="val 3200"/>
            </a:avLst>
          </a:prstGeom>
          <a:solidFill>
            <a:srgbClr val="11131F"/>
          </a:solidFill>
          <a:ln w="9525">
            <a:solidFill>
              <a:srgbClr val="403A66"/>
            </a:solidFill>
            <a:prstDash val="solid"/>
          </a:ln>
        </p:spPr>
      </p:sp>
      <p:sp>
        <p:nvSpPr>
          <p:cNvPr id="12" name="Прямоугольник 11"/>
          <p:cNvSpPr>
            <a:spLocks noGrp="1"/>
          </p:cNvSpPr>
          <p:nvPr/>
        </p:nvSpPr>
        <p:spPr>
          <a:xfrm>
            <a:off x="3638550" y="2800350"/>
            <a:ext cx="9048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925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2925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3" name="Прямоугольник 12"/>
          <p:cNvSpPr>
            <a:spLocks noGrp="1"/>
          </p:cNvSpPr>
          <p:nvPr/>
        </p:nvSpPr>
        <p:spPr>
          <a:xfrm>
            <a:off x="3638550" y="3476625"/>
            <a:ext cx="21717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Документы</a:t>
            </a:r>
          </a:p>
        </p:txBody>
      </p:sp>
      <p:sp>
        <p:nvSpPr>
          <p:cNvPr id="14" name="Прямоугольник 13"/>
          <p:cNvSpPr>
            <a:spLocks noGrp="1"/>
          </p:cNvSpPr>
          <p:nvPr/>
        </p:nvSpPr>
        <p:spPr>
          <a:xfrm>
            <a:off x="3638550" y="4010025"/>
            <a:ext cx="2143125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E9E4FF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E9E4FF"/>
                </a:solidFill>
                <a:latin typeface="Manrope"/>
                <a:ea typeface="Manrope"/>
                <a:cs typeface="Manrope"/>
              </a:rPr>
              <a:t>Передаёте договор, накладные, акты или УПД, в том числе через ЭДО.</a:t>
            </a:r>
          </a:p>
        </p:txBody>
      </p:sp>
      <p:sp>
        <p:nvSpPr>
          <p:cNvPr id="15" name="Прямоугольник: скругленные углы 14"/>
          <p:cNvSpPr>
            <a:spLocks noGrp="1"/>
          </p:cNvSpPr>
          <p:nvPr/>
        </p:nvSpPr>
        <p:spPr>
          <a:xfrm>
            <a:off x="6324600" y="2590800"/>
            <a:ext cx="2571750" cy="2381250"/>
          </a:xfrm>
          <a:prstGeom prst="roundRect">
            <a:avLst>
              <a:gd name="adj" fmla="val 3200"/>
            </a:avLst>
          </a:prstGeom>
          <a:solidFill>
            <a:srgbClr val="11131F"/>
          </a:solidFill>
          <a:ln w="9525">
            <a:solidFill>
              <a:srgbClr val="403A66"/>
            </a:solidFill>
            <a:prstDash val="solid"/>
          </a:ln>
        </p:spPr>
      </p:sp>
      <p:sp>
        <p:nvSpPr>
          <p:cNvPr id="16" name="Прямоугольник 15"/>
          <p:cNvSpPr>
            <a:spLocks noGrp="1"/>
          </p:cNvSpPr>
          <p:nvPr/>
        </p:nvSpPr>
        <p:spPr>
          <a:xfrm>
            <a:off x="6515100" y="2800350"/>
            <a:ext cx="9048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925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2925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7" name="Прямоугольник 16"/>
          <p:cNvSpPr>
            <a:spLocks noGrp="1"/>
          </p:cNvSpPr>
          <p:nvPr/>
        </p:nvSpPr>
        <p:spPr>
          <a:xfrm>
            <a:off x="6515100" y="3476625"/>
            <a:ext cx="21717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Финансирование</a:t>
            </a:r>
          </a:p>
        </p:txBody>
      </p:sp>
      <p:sp>
        <p:nvSpPr>
          <p:cNvPr id="18" name="Прямоугольник 17"/>
          <p:cNvSpPr>
            <a:spLocks noGrp="1"/>
          </p:cNvSpPr>
          <p:nvPr/>
        </p:nvSpPr>
        <p:spPr>
          <a:xfrm>
            <a:off x="6515100" y="4010025"/>
            <a:ext cx="2143125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E9E4FF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E9E4FF"/>
                </a:solidFill>
                <a:latin typeface="Manrope"/>
                <a:ea typeface="Manrope"/>
                <a:cs typeface="Manrope"/>
              </a:rPr>
              <a:t>COTFACT перечисляет деньги на расчётный счёт после проверки документов.</a:t>
            </a:r>
          </a:p>
        </p:txBody>
      </p:sp>
      <p:sp>
        <p:nvSpPr>
          <p:cNvPr id="19" name="Прямоугольник: скругленные углы 18"/>
          <p:cNvSpPr>
            <a:spLocks noGrp="1"/>
          </p:cNvSpPr>
          <p:nvPr/>
        </p:nvSpPr>
        <p:spPr>
          <a:xfrm>
            <a:off x="9201150" y="2590800"/>
            <a:ext cx="2571750" cy="2381250"/>
          </a:xfrm>
          <a:prstGeom prst="roundRect">
            <a:avLst>
              <a:gd name="adj" fmla="val 3200"/>
            </a:avLst>
          </a:prstGeom>
          <a:solidFill>
            <a:srgbClr val="11131F"/>
          </a:solidFill>
          <a:ln w="9525">
            <a:solidFill>
              <a:srgbClr val="403A66"/>
            </a:solidFill>
            <a:prstDash val="solid"/>
          </a:ln>
        </p:spPr>
      </p:sp>
      <p:sp>
        <p:nvSpPr>
          <p:cNvPr id="20" name="Прямоугольник 19"/>
          <p:cNvSpPr>
            <a:spLocks noGrp="1"/>
          </p:cNvSpPr>
          <p:nvPr/>
        </p:nvSpPr>
        <p:spPr>
          <a:xfrm>
            <a:off x="9391650" y="2800350"/>
            <a:ext cx="9048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925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2925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21" name="Прямоугольник 20"/>
          <p:cNvSpPr>
            <a:spLocks noGrp="1"/>
          </p:cNvSpPr>
          <p:nvPr/>
        </p:nvSpPr>
        <p:spPr>
          <a:xfrm>
            <a:off x="9391650" y="3476625"/>
            <a:ext cx="21717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Оплата</a:t>
            </a:r>
          </a:p>
        </p:txBody>
      </p:sp>
      <p:sp>
        <p:nvSpPr>
          <p:cNvPr id="22" name="Прямоугольник 21"/>
          <p:cNvSpPr>
            <a:spLocks noGrp="1"/>
          </p:cNvSpPr>
          <p:nvPr/>
        </p:nvSpPr>
        <p:spPr>
          <a:xfrm>
            <a:off x="9391650" y="4010025"/>
            <a:ext cx="2143125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E9E4FF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E9E4FF"/>
                </a:solidFill>
                <a:latin typeface="Manrope"/>
                <a:ea typeface="Manrope"/>
                <a:cs typeface="Manrope"/>
              </a:rPr>
              <a:t>В конце отсрочки покупатель оплачивает поставку факторинговой компании.</a:t>
            </a:r>
          </a:p>
        </p:txBody>
      </p:sp>
      <p:sp>
        <p:nvSpPr>
          <p:cNvPr id="23" name="Прямая соединительная линия 22"/>
          <p:cNvSpPr>
            <a:spLocks noGrp="1"/>
          </p:cNvSpPr>
          <p:nvPr/>
        </p:nvSpPr>
        <p:spPr>
          <a:xfrm>
            <a:off x="571500" y="5391150"/>
            <a:ext cx="10763250" cy="0"/>
          </a:xfrm>
          <a:prstGeom prst="line">
            <a:avLst/>
          </a:prstGeom>
          <a:noFill/>
          <a:ln w="9525">
            <a:solidFill>
              <a:srgbClr val="303542"/>
            </a:solidFill>
            <a:prstDash val="solid"/>
          </a:ln>
        </p:spPr>
      </p:sp>
      <p:sp>
        <p:nvSpPr>
          <p:cNvPr id="24" name="Прямоугольник 23"/>
          <p:cNvSpPr>
            <a:spLocks noGrp="1"/>
          </p:cNvSpPr>
          <p:nvPr/>
        </p:nvSpPr>
        <p:spPr>
          <a:xfrm>
            <a:off x="571500" y="5619750"/>
            <a:ext cx="107632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8A8B98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8A8B98"/>
                </a:solidFill>
                <a:latin typeface="Manrope"/>
                <a:ea typeface="Manrope"/>
                <a:cs typeface="Manrope"/>
              </a:rPr>
              <a:t>Финансирование может поступить в день предоставления документов. Срок зависит от полноты документов и проверки контрагента.</a:t>
            </a:r>
          </a:p>
        </p:txBody>
      </p:sp>
      <p:sp>
        <p:nvSpPr>
          <p:cNvPr id="25" name="Прямая соединительная линия 24"/>
          <p:cNvSpPr>
            <a:spLocks noGrp="1"/>
          </p:cNvSpPr>
          <p:nvPr/>
        </p:nvSpPr>
        <p:spPr>
          <a:xfrm>
            <a:off x="400050" y="6496050"/>
            <a:ext cx="11391900" cy="0"/>
          </a:xfrm>
          <a:prstGeom prst="line">
            <a:avLst/>
          </a:prstGeom>
          <a:noFill/>
          <a:ln w="9525">
            <a:solidFill>
              <a:srgbClr val="303542"/>
            </a:solidFill>
            <a:prstDash val="solid"/>
          </a:ln>
        </p:spPr>
      </p:sp>
      <p:sp>
        <p:nvSpPr>
          <p:cNvPr id="26" name="Прямоугольник 25"/>
          <p:cNvSpPr>
            <a:spLocks noGrp="1"/>
          </p:cNvSpPr>
          <p:nvPr/>
        </p:nvSpPr>
        <p:spPr>
          <a:xfrm>
            <a:off x="400050" y="6572250"/>
            <a:ext cx="190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B98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8A8B98"/>
                </a:solidFill>
                <a:latin typeface="Manrope"/>
                <a:ea typeface="Manrope"/>
                <a:cs typeface="Manrope"/>
              </a:rPr>
              <a:t>cotfact.com</a:t>
            </a:r>
          </a:p>
        </p:txBody>
      </p:sp>
      <p:sp>
        <p:nvSpPr>
          <p:cNvPr id="27" name="Прямоугольник 26"/>
          <p:cNvSpPr>
            <a:spLocks noGrp="1"/>
          </p:cNvSpPr>
          <p:nvPr/>
        </p:nvSpPr>
        <p:spPr>
          <a:xfrm>
            <a:off x="11315700" y="6562725"/>
            <a:ext cx="4762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75" b="0">
                <a:solidFill>
                  <a:srgbClr val="8A8B98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8A8B98"/>
                </a:solidFill>
                <a:latin typeface="Manrope"/>
                <a:ea typeface="Manrope"/>
                <a:cs typeface="Manrope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295275"/>
            <a:ext cx="247650" cy="247650"/>
          </a:xfrm>
          <a:prstGeom prst="rect">
            <a:avLst/>
          </a:prstGeom>
        </p:spPr>
      </p:pic>
      <p:sp>
        <p:nvSpPr>
          <p:cNvPr id="2" name="Прямоугольник 1"/>
          <p:cNvSpPr>
            <a:spLocks noGrp="1"/>
          </p:cNvSpPr>
          <p:nvPr/>
        </p:nvSpPr>
        <p:spPr>
          <a:xfrm>
            <a:off x="742950" y="2857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05060A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05060A"/>
                </a:solidFill>
                <a:latin typeface="Manrope"/>
                <a:ea typeface="Manrope"/>
                <a:cs typeface="Manrope"/>
              </a:rPr>
              <a:t>COTFACT</a:t>
            </a:r>
          </a:p>
        </p:txBody>
      </p:sp>
      <p:sp>
        <p:nvSpPr>
          <p:cNvPr id="3" name="Прямоугольник 2"/>
          <p:cNvSpPr>
            <a:spLocks noGrp="1"/>
          </p:cNvSpPr>
          <p:nvPr/>
        </p:nvSpPr>
        <p:spPr>
          <a:xfrm>
            <a:off x="571500" y="781050"/>
            <a:ext cx="590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695BFA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695BFA"/>
                </a:solidFill>
                <a:latin typeface="Manrope"/>
                <a:ea typeface="Manrope"/>
                <a:cs typeface="Manrope"/>
              </a:rPr>
              <a:t>ПОЧЕМУ COTFACT</a:t>
            </a:r>
          </a:p>
        </p:txBody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571500" y="1066800"/>
            <a:ext cx="106680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07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307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Опыт в факторинге и сопровождение сделки</a:t>
            </a:r>
          </a:p>
        </p:txBody>
      </p:sp>
      <p:sp>
        <p:nvSpPr>
          <p:cNvPr id="5" name="Прямоугольник: скругленные углы 4"/>
          <p:cNvSpPr>
            <a:spLocks noGrp="1"/>
          </p:cNvSpPr>
          <p:nvPr/>
        </p:nvSpPr>
        <p:spPr>
          <a:xfrm>
            <a:off x="571500" y="2000250"/>
            <a:ext cx="2609850" cy="1428750"/>
          </a:xfrm>
          <a:prstGeom prst="roundRect">
            <a:avLst>
              <a:gd name="adj" fmla="val 5333"/>
            </a:avLst>
          </a:prstGeom>
          <a:solidFill>
            <a:srgbClr val="111321"/>
          </a:solidFill>
          <a:ln w="9525">
            <a:solidFill>
              <a:srgbClr val="111321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>
            <a:spLocks noGrp="1"/>
          </p:cNvSpPr>
          <p:nvPr/>
        </p:nvSpPr>
        <p:spPr>
          <a:xfrm>
            <a:off x="762000" y="2238375"/>
            <a:ext cx="2190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 dirty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10+</a:t>
            </a:r>
          </a:p>
        </p:txBody>
      </p:sp>
      <p:sp>
        <p:nvSpPr>
          <p:cNvPr id="7" name="Прямоугольник 6"/>
          <p:cNvSpPr>
            <a:spLocks noGrp="1"/>
          </p:cNvSpPr>
          <p:nvPr/>
        </p:nvSpPr>
        <p:spPr>
          <a:xfrm>
            <a:off x="762000" y="2847975"/>
            <a:ext cx="22383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0">
                <a:solidFill>
                  <a:srgbClr val="D7D0FF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D7D0FF"/>
                </a:solidFill>
                <a:latin typeface="Manrope"/>
                <a:ea typeface="Manrope"/>
                <a:cs typeface="Manrope"/>
              </a:rPr>
              <a:t>лет на рынке факторинга</a:t>
            </a:r>
          </a:p>
        </p:txBody>
      </p:sp>
      <p:sp>
        <p:nvSpPr>
          <p:cNvPr id="8" name="Прямоугольник: скругленные углы 7"/>
          <p:cNvSpPr>
            <a:spLocks noGrp="1"/>
          </p:cNvSpPr>
          <p:nvPr/>
        </p:nvSpPr>
        <p:spPr>
          <a:xfrm>
            <a:off x="3409950" y="2000250"/>
            <a:ext cx="2609850" cy="1428750"/>
          </a:xfrm>
          <a:prstGeom prst="roundRect">
            <a:avLst>
              <a:gd name="adj" fmla="val 5333"/>
            </a:avLst>
          </a:prstGeom>
          <a:solidFill>
            <a:srgbClr val="111321"/>
          </a:solidFill>
          <a:ln w="9525">
            <a:solidFill>
              <a:srgbClr val="111321"/>
            </a:solidFill>
            <a:prstDash val="solid"/>
          </a:ln>
        </p:spPr>
      </p:sp>
      <p:sp>
        <p:nvSpPr>
          <p:cNvPr id="9" name="Прямоугольник 8"/>
          <p:cNvSpPr>
            <a:spLocks noGrp="1"/>
          </p:cNvSpPr>
          <p:nvPr/>
        </p:nvSpPr>
        <p:spPr>
          <a:xfrm>
            <a:off x="3600450" y="2238375"/>
            <a:ext cx="2190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1200+</a:t>
            </a:r>
          </a:p>
        </p:txBody>
      </p:sp>
      <p:sp>
        <p:nvSpPr>
          <p:cNvPr id="10" name="Прямоугольник 9"/>
          <p:cNvSpPr>
            <a:spLocks noGrp="1"/>
          </p:cNvSpPr>
          <p:nvPr/>
        </p:nvSpPr>
        <p:spPr>
          <a:xfrm>
            <a:off x="3600450" y="2847975"/>
            <a:ext cx="22383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0">
                <a:solidFill>
                  <a:srgbClr val="D7D0FF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D7D0FF"/>
                </a:solidFill>
                <a:latin typeface="Manrope"/>
                <a:ea typeface="Manrope"/>
                <a:cs typeface="Manrope"/>
              </a:rPr>
              <a:t>активных клиентов</a:t>
            </a:r>
          </a:p>
        </p:txBody>
      </p:sp>
      <p:sp>
        <p:nvSpPr>
          <p:cNvPr id="11" name="Прямоугольник: скругленные углы 10"/>
          <p:cNvSpPr>
            <a:spLocks noGrp="1"/>
          </p:cNvSpPr>
          <p:nvPr/>
        </p:nvSpPr>
        <p:spPr>
          <a:xfrm>
            <a:off x="6248400" y="2000250"/>
            <a:ext cx="2609850" cy="1428750"/>
          </a:xfrm>
          <a:prstGeom prst="roundRect">
            <a:avLst>
              <a:gd name="adj" fmla="val 5333"/>
            </a:avLst>
          </a:prstGeom>
          <a:solidFill>
            <a:srgbClr val="111321"/>
          </a:solidFill>
          <a:ln w="9525">
            <a:solidFill>
              <a:srgbClr val="111321"/>
            </a:solidFill>
            <a:prstDash val="solid"/>
          </a:ln>
        </p:spPr>
      </p:sp>
      <p:sp>
        <p:nvSpPr>
          <p:cNvPr id="12" name="Прямоугольник 11"/>
          <p:cNvSpPr>
            <a:spLocks noGrp="1"/>
          </p:cNvSpPr>
          <p:nvPr/>
        </p:nvSpPr>
        <p:spPr>
          <a:xfrm>
            <a:off x="6438900" y="2238375"/>
            <a:ext cx="2190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5000+</a:t>
            </a:r>
          </a:p>
        </p:txBody>
      </p:sp>
      <p:sp>
        <p:nvSpPr>
          <p:cNvPr id="13" name="Прямоугольник 12"/>
          <p:cNvSpPr>
            <a:spLocks noGrp="1"/>
          </p:cNvSpPr>
          <p:nvPr/>
        </p:nvSpPr>
        <p:spPr>
          <a:xfrm>
            <a:off x="6438900" y="2847975"/>
            <a:ext cx="22383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0">
                <a:solidFill>
                  <a:srgbClr val="D7D0FF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D7D0FF"/>
                </a:solidFill>
                <a:latin typeface="Manrope"/>
                <a:ea typeface="Manrope"/>
                <a:cs typeface="Manrope"/>
              </a:rPr>
              <a:t>проверенных дебиторов</a:t>
            </a:r>
          </a:p>
        </p:txBody>
      </p:sp>
      <p:sp>
        <p:nvSpPr>
          <p:cNvPr id="14" name="Прямоугольник: скругленные углы 13"/>
          <p:cNvSpPr>
            <a:spLocks noGrp="1"/>
          </p:cNvSpPr>
          <p:nvPr/>
        </p:nvSpPr>
        <p:spPr>
          <a:xfrm>
            <a:off x="9086850" y="2000250"/>
            <a:ext cx="2609850" cy="1428750"/>
          </a:xfrm>
          <a:prstGeom prst="roundRect">
            <a:avLst>
              <a:gd name="adj" fmla="val 5333"/>
            </a:avLst>
          </a:prstGeom>
          <a:solidFill>
            <a:srgbClr val="111321"/>
          </a:solidFill>
          <a:ln w="9525">
            <a:solidFill>
              <a:srgbClr val="111321"/>
            </a:solidFill>
            <a:prstDash val="solid"/>
          </a:ln>
        </p:spPr>
      </p:sp>
      <p:sp>
        <p:nvSpPr>
          <p:cNvPr id="15" name="Прямоугольник 14"/>
          <p:cNvSpPr>
            <a:spLocks noGrp="1"/>
          </p:cNvSpPr>
          <p:nvPr/>
        </p:nvSpPr>
        <p:spPr>
          <a:xfrm>
            <a:off x="9277350" y="2238375"/>
            <a:ext cx="2190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24/7</a:t>
            </a:r>
          </a:p>
        </p:txBody>
      </p:sp>
      <p:sp>
        <p:nvSpPr>
          <p:cNvPr id="16" name="Прямоугольник 15"/>
          <p:cNvSpPr>
            <a:spLocks noGrp="1"/>
          </p:cNvSpPr>
          <p:nvPr/>
        </p:nvSpPr>
        <p:spPr>
          <a:xfrm>
            <a:off x="9277350" y="2847975"/>
            <a:ext cx="22383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0">
                <a:solidFill>
                  <a:srgbClr val="D7D0FF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D7D0FF"/>
                </a:solidFill>
                <a:latin typeface="Manrope"/>
                <a:ea typeface="Manrope"/>
                <a:cs typeface="Manrope"/>
              </a:rPr>
              <a:t>доступ к онлайн-заявке</a:t>
            </a:r>
          </a:p>
        </p:txBody>
      </p:sp>
      <p:sp>
        <p:nvSpPr>
          <p:cNvPr id="17" name="Прямоугольник 16"/>
          <p:cNvSpPr>
            <a:spLocks noGrp="1"/>
          </p:cNvSpPr>
          <p:nvPr/>
        </p:nvSpPr>
        <p:spPr>
          <a:xfrm>
            <a:off x="571500" y="3790950"/>
            <a:ext cx="4953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7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Что получает клиент</a:t>
            </a:r>
          </a:p>
        </p:txBody>
      </p:sp>
      <p:sp>
        <p:nvSpPr>
          <p:cNvPr id="18" name="Прямоугольник: скругленные углы 17"/>
          <p:cNvSpPr>
            <a:spLocks noGrp="1"/>
          </p:cNvSpPr>
          <p:nvPr/>
        </p:nvSpPr>
        <p:spPr>
          <a:xfrm>
            <a:off x="571500" y="4191000"/>
            <a:ext cx="11049000" cy="1885950"/>
          </a:xfrm>
          <a:prstGeom prst="roundRect">
            <a:avLst>
              <a:gd name="adj" fmla="val 4040"/>
            </a:avLst>
          </a:prstGeom>
          <a:solidFill>
            <a:srgbClr val="FFFFFF"/>
          </a:solidFill>
          <a:ln w="9525">
            <a:solidFill>
              <a:srgbClr val="DDD7FA"/>
            </a:solidFill>
            <a:prstDash val="solid"/>
          </a:ln>
        </p:spPr>
      </p:sp>
      <p:sp>
        <p:nvSpPr>
          <p:cNvPr id="19" name="Овал 18"/>
          <p:cNvSpPr>
            <a:spLocks noGrp="1"/>
          </p:cNvSpPr>
          <p:nvPr/>
        </p:nvSpPr>
        <p:spPr>
          <a:xfrm>
            <a:off x="781050" y="4457700"/>
            <a:ext cx="342900" cy="342900"/>
          </a:xfrm>
          <a:prstGeom prst="ellipse">
            <a:avLst/>
          </a:prstGeom>
          <a:solidFill>
            <a:srgbClr val="E9E4FF"/>
          </a:solidFill>
          <a:ln w="9525">
            <a:solidFill>
              <a:srgbClr val="E9E4FF"/>
            </a:solidFill>
            <a:prstDash val="solid"/>
          </a:ln>
        </p:spPr>
      </p:sp>
      <p:sp>
        <p:nvSpPr>
          <p:cNvPr id="20" name="Прямоугольник 19"/>
          <p:cNvSpPr>
            <a:spLocks noGrp="1"/>
          </p:cNvSpPr>
          <p:nvPr/>
        </p:nvSpPr>
        <p:spPr>
          <a:xfrm>
            <a:off x="781050" y="4457700"/>
            <a:ext cx="3429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275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1275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✓</a:t>
            </a:r>
          </a:p>
        </p:txBody>
      </p:sp>
      <p:sp>
        <p:nvSpPr>
          <p:cNvPr id="21" name="Прямоугольник 20"/>
          <p:cNvSpPr>
            <a:spLocks noGrp="1"/>
          </p:cNvSpPr>
          <p:nvPr/>
        </p:nvSpPr>
        <p:spPr>
          <a:xfrm>
            <a:off x="1276350" y="4438650"/>
            <a:ext cx="28194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Специализация на факторинге и понимание бизнес-задач</a:t>
            </a:r>
          </a:p>
        </p:txBody>
      </p:sp>
      <p:sp>
        <p:nvSpPr>
          <p:cNvPr id="22" name="Овал 21"/>
          <p:cNvSpPr>
            <a:spLocks noGrp="1"/>
          </p:cNvSpPr>
          <p:nvPr/>
        </p:nvSpPr>
        <p:spPr>
          <a:xfrm>
            <a:off x="4419600" y="4457700"/>
            <a:ext cx="342900" cy="342900"/>
          </a:xfrm>
          <a:prstGeom prst="ellipse">
            <a:avLst/>
          </a:prstGeom>
          <a:solidFill>
            <a:srgbClr val="E9E4FF"/>
          </a:solidFill>
          <a:ln w="9525">
            <a:solidFill>
              <a:srgbClr val="E9E4FF"/>
            </a:solidFill>
            <a:prstDash val="solid"/>
          </a:ln>
        </p:spPr>
      </p:sp>
      <p:sp>
        <p:nvSpPr>
          <p:cNvPr id="23" name="Прямоугольник 22"/>
          <p:cNvSpPr>
            <a:spLocks noGrp="1"/>
          </p:cNvSpPr>
          <p:nvPr/>
        </p:nvSpPr>
        <p:spPr>
          <a:xfrm>
            <a:off x="4419600" y="4457700"/>
            <a:ext cx="3429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275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1275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✓</a:t>
            </a:r>
          </a:p>
        </p:txBody>
      </p:sp>
      <p:sp>
        <p:nvSpPr>
          <p:cNvPr id="24" name="Прямоугольник 23"/>
          <p:cNvSpPr>
            <a:spLocks noGrp="1"/>
          </p:cNvSpPr>
          <p:nvPr/>
        </p:nvSpPr>
        <p:spPr>
          <a:xfrm>
            <a:off x="4914900" y="4438650"/>
            <a:ext cx="28194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Быстрое рассмотрение сделок и принятие решений</a:t>
            </a:r>
          </a:p>
        </p:txBody>
      </p:sp>
      <p:sp>
        <p:nvSpPr>
          <p:cNvPr id="25" name="Овал 24"/>
          <p:cNvSpPr>
            <a:spLocks noGrp="1"/>
          </p:cNvSpPr>
          <p:nvPr/>
        </p:nvSpPr>
        <p:spPr>
          <a:xfrm>
            <a:off x="8058150" y="4457700"/>
            <a:ext cx="342900" cy="342900"/>
          </a:xfrm>
          <a:prstGeom prst="ellipse">
            <a:avLst/>
          </a:prstGeom>
          <a:solidFill>
            <a:srgbClr val="E9E4FF"/>
          </a:solidFill>
          <a:ln w="9525">
            <a:solidFill>
              <a:srgbClr val="E9E4FF"/>
            </a:solidFill>
            <a:prstDash val="solid"/>
          </a:ln>
        </p:spPr>
      </p:sp>
      <p:sp>
        <p:nvSpPr>
          <p:cNvPr id="26" name="Прямоугольник 25"/>
          <p:cNvSpPr>
            <a:spLocks noGrp="1"/>
          </p:cNvSpPr>
          <p:nvPr/>
        </p:nvSpPr>
        <p:spPr>
          <a:xfrm>
            <a:off x="8058150" y="4457700"/>
            <a:ext cx="3429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275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1275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✓</a:t>
            </a:r>
          </a:p>
        </p:txBody>
      </p:sp>
      <p:sp>
        <p:nvSpPr>
          <p:cNvPr id="27" name="Прямоугольник 26"/>
          <p:cNvSpPr>
            <a:spLocks noGrp="1"/>
          </p:cNvSpPr>
          <p:nvPr/>
        </p:nvSpPr>
        <p:spPr>
          <a:xfrm>
            <a:off x="8553450" y="4438650"/>
            <a:ext cx="28194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Подбор схемы финансирования под конкретную поставку</a:t>
            </a:r>
          </a:p>
        </p:txBody>
      </p:sp>
      <p:sp>
        <p:nvSpPr>
          <p:cNvPr id="28" name="Овал 27"/>
          <p:cNvSpPr>
            <a:spLocks noGrp="1"/>
          </p:cNvSpPr>
          <p:nvPr/>
        </p:nvSpPr>
        <p:spPr>
          <a:xfrm>
            <a:off x="781050" y="5238750"/>
            <a:ext cx="342900" cy="342900"/>
          </a:xfrm>
          <a:prstGeom prst="ellipse">
            <a:avLst/>
          </a:prstGeom>
          <a:solidFill>
            <a:srgbClr val="E9E4FF"/>
          </a:solidFill>
          <a:ln w="9525">
            <a:solidFill>
              <a:srgbClr val="E9E4FF"/>
            </a:solidFill>
            <a:prstDash val="solid"/>
          </a:ln>
        </p:spPr>
      </p:sp>
      <p:sp>
        <p:nvSpPr>
          <p:cNvPr id="29" name="Прямоугольник 28"/>
          <p:cNvSpPr>
            <a:spLocks noGrp="1"/>
          </p:cNvSpPr>
          <p:nvPr/>
        </p:nvSpPr>
        <p:spPr>
          <a:xfrm>
            <a:off x="781050" y="5238750"/>
            <a:ext cx="3429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275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1275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✓</a:t>
            </a:r>
          </a:p>
        </p:txBody>
      </p:sp>
      <p:sp>
        <p:nvSpPr>
          <p:cNvPr id="30" name="Прямоугольник 29"/>
          <p:cNvSpPr>
            <a:spLocks noGrp="1"/>
          </p:cNvSpPr>
          <p:nvPr/>
        </p:nvSpPr>
        <p:spPr>
          <a:xfrm>
            <a:off x="1276350" y="5219700"/>
            <a:ext cx="28194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Сопровождение клиента и работа с документами</a:t>
            </a:r>
          </a:p>
        </p:txBody>
      </p:sp>
      <p:sp>
        <p:nvSpPr>
          <p:cNvPr id="31" name="Овал 30"/>
          <p:cNvSpPr>
            <a:spLocks noGrp="1"/>
          </p:cNvSpPr>
          <p:nvPr/>
        </p:nvSpPr>
        <p:spPr>
          <a:xfrm>
            <a:off x="4419600" y="5238750"/>
            <a:ext cx="342900" cy="342900"/>
          </a:xfrm>
          <a:prstGeom prst="ellipse">
            <a:avLst/>
          </a:prstGeom>
          <a:solidFill>
            <a:srgbClr val="E9E4FF"/>
          </a:solidFill>
          <a:ln w="9525">
            <a:solidFill>
              <a:srgbClr val="E9E4FF"/>
            </a:solidFill>
            <a:prstDash val="solid"/>
          </a:ln>
        </p:spPr>
      </p:sp>
      <p:sp>
        <p:nvSpPr>
          <p:cNvPr id="32" name="Прямоугольник 31"/>
          <p:cNvSpPr>
            <a:spLocks noGrp="1"/>
          </p:cNvSpPr>
          <p:nvPr/>
        </p:nvSpPr>
        <p:spPr>
          <a:xfrm>
            <a:off x="4419600" y="5238750"/>
            <a:ext cx="3429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275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1275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✓</a:t>
            </a:r>
          </a:p>
        </p:txBody>
      </p:sp>
      <p:sp>
        <p:nvSpPr>
          <p:cNvPr id="33" name="Прямоугольник 32"/>
          <p:cNvSpPr>
            <a:spLocks noGrp="1"/>
          </p:cNvSpPr>
          <p:nvPr/>
        </p:nvSpPr>
        <p:spPr>
          <a:xfrm>
            <a:off x="4914900" y="5219700"/>
            <a:ext cx="28194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Опыт с разными отраслями и типами поставщиков</a:t>
            </a:r>
          </a:p>
        </p:txBody>
      </p:sp>
      <p:sp>
        <p:nvSpPr>
          <p:cNvPr id="34" name="Овал 33"/>
          <p:cNvSpPr>
            <a:spLocks noGrp="1"/>
          </p:cNvSpPr>
          <p:nvPr/>
        </p:nvSpPr>
        <p:spPr>
          <a:xfrm>
            <a:off x="8058150" y="5238750"/>
            <a:ext cx="342900" cy="342900"/>
          </a:xfrm>
          <a:prstGeom prst="ellipse">
            <a:avLst/>
          </a:prstGeom>
          <a:solidFill>
            <a:srgbClr val="E9E4FF"/>
          </a:solidFill>
          <a:ln w="9525">
            <a:solidFill>
              <a:srgbClr val="E9E4FF"/>
            </a:solidFill>
            <a:prstDash val="solid"/>
          </a:ln>
        </p:spPr>
      </p:sp>
      <p:sp>
        <p:nvSpPr>
          <p:cNvPr id="35" name="Прямоугольник 34"/>
          <p:cNvSpPr>
            <a:spLocks noGrp="1"/>
          </p:cNvSpPr>
          <p:nvPr/>
        </p:nvSpPr>
        <p:spPr>
          <a:xfrm>
            <a:off x="8058150" y="5238750"/>
            <a:ext cx="3429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275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1275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✓</a:t>
            </a:r>
          </a:p>
        </p:txBody>
      </p:sp>
      <p:sp>
        <p:nvSpPr>
          <p:cNvPr id="36" name="Прямоугольник 35"/>
          <p:cNvSpPr>
            <a:spLocks noGrp="1"/>
          </p:cNvSpPr>
          <p:nvPr/>
        </p:nvSpPr>
        <p:spPr>
          <a:xfrm>
            <a:off x="8553450" y="5219700"/>
            <a:ext cx="28194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200" b="0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Помощь в работе с дебиторской задолженностью</a:t>
            </a:r>
          </a:p>
        </p:txBody>
      </p:sp>
      <p:sp>
        <p:nvSpPr>
          <p:cNvPr id="37" name="Прямая соединительная линия 36"/>
          <p:cNvSpPr>
            <a:spLocks noGrp="1"/>
          </p:cNvSpPr>
          <p:nvPr/>
        </p:nvSpPr>
        <p:spPr>
          <a:xfrm>
            <a:off x="400050" y="6496050"/>
            <a:ext cx="11391900" cy="0"/>
          </a:xfrm>
          <a:prstGeom prst="line">
            <a:avLst/>
          </a:prstGeom>
          <a:noFill/>
          <a:ln w="9525">
            <a:solidFill>
              <a:srgbClr val="C9C4DE"/>
            </a:solidFill>
            <a:prstDash val="solid"/>
          </a:ln>
        </p:spPr>
      </p:sp>
      <p:sp>
        <p:nvSpPr>
          <p:cNvPr id="38" name="Прямоугольник 37"/>
          <p:cNvSpPr>
            <a:spLocks noGrp="1"/>
          </p:cNvSpPr>
          <p:nvPr/>
        </p:nvSpPr>
        <p:spPr>
          <a:xfrm>
            <a:off x="400050" y="6572250"/>
            <a:ext cx="190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cotfact.com</a:t>
            </a:r>
          </a:p>
        </p:txBody>
      </p:sp>
      <p:sp>
        <p:nvSpPr>
          <p:cNvPr id="39" name="Прямоугольник 38"/>
          <p:cNvSpPr>
            <a:spLocks noGrp="1"/>
          </p:cNvSpPr>
          <p:nvPr/>
        </p:nvSpPr>
        <p:spPr>
          <a:xfrm>
            <a:off x="11315700" y="6562725"/>
            <a:ext cx="4762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75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295275"/>
            <a:ext cx="247650" cy="247650"/>
          </a:xfrm>
          <a:prstGeom prst="rect">
            <a:avLst/>
          </a:prstGeom>
        </p:spPr>
      </p:pic>
      <p:sp>
        <p:nvSpPr>
          <p:cNvPr id="2" name="Прямоугольник 1"/>
          <p:cNvSpPr>
            <a:spLocks noGrp="1"/>
          </p:cNvSpPr>
          <p:nvPr/>
        </p:nvSpPr>
        <p:spPr>
          <a:xfrm>
            <a:off x="742950" y="2857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05060A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05060A"/>
                </a:solidFill>
                <a:latin typeface="Manrope"/>
                <a:ea typeface="Manrope"/>
                <a:cs typeface="Manrope"/>
              </a:rPr>
              <a:t>COTFACT</a:t>
            </a:r>
          </a:p>
        </p:txBody>
      </p:sp>
      <p:sp>
        <p:nvSpPr>
          <p:cNvPr id="3" name="Прямоугольник 2"/>
          <p:cNvSpPr>
            <a:spLocks noGrp="1"/>
          </p:cNvSpPr>
          <p:nvPr/>
        </p:nvSpPr>
        <p:spPr>
          <a:xfrm>
            <a:off x="571500" y="781050"/>
            <a:ext cx="590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695BFA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695BFA"/>
                </a:solidFill>
                <a:latin typeface="Manrope"/>
                <a:ea typeface="Manrope"/>
                <a:cs typeface="Manrope"/>
              </a:rPr>
              <a:t>КОРОТКО О ГЛАВНОМ</a:t>
            </a:r>
          </a:p>
        </p:txBody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571500" y="1066800"/>
            <a:ext cx="7239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07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307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Факторинг без лишней бюрократии</a:t>
            </a:r>
          </a:p>
        </p:txBody>
      </p:sp>
      <p:sp>
        <p:nvSpPr>
          <p:cNvPr id="5" name="Прямоугольник: скругленные углы 4"/>
          <p:cNvSpPr>
            <a:spLocks noGrp="1"/>
          </p:cNvSpPr>
          <p:nvPr/>
        </p:nvSpPr>
        <p:spPr>
          <a:xfrm>
            <a:off x="571500" y="2095500"/>
            <a:ext cx="5048250" cy="1371600"/>
          </a:xfrm>
          <a:prstGeom prst="roundRect">
            <a:avLst>
              <a:gd name="adj" fmla="val 5556"/>
            </a:avLst>
          </a:prstGeom>
          <a:solidFill>
            <a:srgbClr val="E9E4FF"/>
          </a:solidFill>
          <a:ln w="9525">
            <a:solidFill>
              <a:srgbClr val="D4CEF2"/>
            </a:solidFill>
            <a:prstDash val="solid"/>
          </a:ln>
        </p:spPr>
      </p:sp>
      <p:sp>
        <p:nvSpPr>
          <p:cNvPr id="6" name="Прямоугольник 5"/>
          <p:cNvSpPr>
            <a:spLocks noGrp="1"/>
          </p:cNvSpPr>
          <p:nvPr/>
        </p:nvSpPr>
        <p:spPr>
          <a:xfrm>
            <a:off x="800100" y="2305050"/>
            <a:ext cx="2286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>
                <a:solidFill>
                  <a:srgbClr val="695BFA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695BFA"/>
                </a:solidFill>
                <a:latin typeface="Manrope"/>
                <a:ea typeface="Manrope"/>
                <a:cs typeface="Manrope"/>
              </a:rPr>
              <a:t>Факторинг</a:t>
            </a:r>
          </a:p>
        </p:txBody>
      </p:sp>
      <p:sp>
        <p:nvSpPr>
          <p:cNvPr id="7" name="Прямоугольник 6"/>
          <p:cNvSpPr>
            <a:spLocks noGrp="1"/>
          </p:cNvSpPr>
          <p:nvPr/>
        </p:nvSpPr>
        <p:spPr>
          <a:xfrm>
            <a:off x="800100" y="2781300"/>
            <a:ext cx="442912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350" b="0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Деньги за уже совершённые поставки. Без залога и увеличения кредитной нагрузки.</a:t>
            </a:r>
          </a:p>
        </p:txBody>
      </p:sp>
      <p:sp>
        <p:nvSpPr>
          <p:cNvPr id="8" name="Прямоугольник: скругленные углы 7"/>
          <p:cNvSpPr>
            <a:spLocks noGrp="1"/>
          </p:cNvSpPr>
          <p:nvPr/>
        </p:nvSpPr>
        <p:spPr>
          <a:xfrm>
            <a:off x="571500" y="3676650"/>
            <a:ext cx="5048250" cy="1200150"/>
          </a:xfrm>
          <a:prstGeom prst="roundRect">
            <a:avLst>
              <a:gd name="adj" fmla="val 6349"/>
            </a:avLst>
          </a:prstGeom>
          <a:solidFill>
            <a:srgbClr val="FFFFFF"/>
          </a:solidFill>
          <a:ln w="9525">
            <a:solidFill>
              <a:srgbClr val="D4CEF2"/>
            </a:solidFill>
            <a:prstDash val="solid"/>
          </a:ln>
        </p:spPr>
      </p:sp>
      <p:sp>
        <p:nvSpPr>
          <p:cNvPr id="9" name="Прямоугольник 8"/>
          <p:cNvSpPr>
            <a:spLocks noGrp="1"/>
          </p:cNvSpPr>
          <p:nvPr/>
        </p:nvSpPr>
        <p:spPr>
          <a:xfrm>
            <a:off x="800100" y="3886200"/>
            <a:ext cx="2286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75" b="1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Кредит</a:t>
            </a:r>
          </a:p>
        </p:txBody>
      </p:sp>
      <p:sp>
        <p:nvSpPr>
          <p:cNvPr id="10" name="Прямоугольник 9"/>
          <p:cNvSpPr>
            <a:spLocks noGrp="1"/>
          </p:cNvSpPr>
          <p:nvPr/>
        </p:nvSpPr>
        <p:spPr>
          <a:xfrm>
            <a:off x="800100" y="4333875"/>
            <a:ext cx="442912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Заём под проценты, который формирует долговую нагрузку и может потребовать обеспечение.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75" y="1666875"/>
            <a:ext cx="4095750" cy="4095750"/>
          </a:xfrm>
          <a:prstGeom prst="rect">
            <a:avLst/>
          </a:prstGeom>
        </p:spPr>
      </p:pic>
      <p:sp>
        <p:nvSpPr>
          <p:cNvPr id="12" name="Прямоугольник 11"/>
          <p:cNvSpPr>
            <a:spLocks noGrp="1"/>
          </p:cNvSpPr>
          <p:nvPr/>
        </p:nvSpPr>
        <p:spPr>
          <a:xfrm>
            <a:off x="571500" y="5286375"/>
            <a:ext cx="31432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27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Залог или поручительство</a:t>
            </a:r>
          </a:p>
        </p:txBody>
      </p:sp>
      <p:sp>
        <p:nvSpPr>
          <p:cNvPr id="13" name="Прямоугольник 12"/>
          <p:cNvSpPr>
            <a:spLocks noGrp="1"/>
          </p:cNvSpPr>
          <p:nvPr/>
        </p:nvSpPr>
        <p:spPr>
          <a:xfrm>
            <a:off x="571500" y="5667375"/>
            <a:ext cx="31908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6000"/>
              </a:lnSpc>
              <a:buNone/>
              <a:defRPr sz="1050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Не требуются. Обеспечением выступает денежное требование к покупателю.</a:t>
            </a:r>
          </a:p>
        </p:txBody>
      </p:sp>
      <p:sp>
        <p:nvSpPr>
          <p:cNvPr id="14" name="Прямоугольник 13"/>
          <p:cNvSpPr>
            <a:spLocks noGrp="1"/>
          </p:cNvSpPr>
          <p:nvPr/>
        </p:nvSpPr>
        <p:spPr>
          <a:xfrm>
            <a:off x="4286250" y="5286375"/>
            <a:ext cx="31432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27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Документы</a:t>
            </a:r>
          </a:p>
        </p:txBody>
      </p:sp>
      <p:sp>
        <p:nvSpPr>
          <p:cNvPr id="15" name="Прямоугольник 14"/>
          <p:cNvSpPr>
            <a:spLocks noGrp="1"/>
          </p:cNvSpPr>
          <p:nvPr/>
        </p:nvSpPr>
        <p:spPr>
          <a:xfrm>
            <a:off x="4286250" y="5667375"/>
            <a:ext cx="31908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6000"/>
              </a:lnSpc>
              <a:buNone/>
              <a:defRPr sz="1050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Обычно нужны договор, накладные, акты или УПД и базовые документы компании.</a:t>
            </a:r>
          </a:p>
        </p:txBody>
      </p:sp>
      <p:sp>
        <p:nvSpPr>
          <p:cNvPr id="16" name="Прямоугольник 15"/>
          <p:cNvSpPr>
            <a:spLocks noGrp="1"/>
          </p:cNvSpPr>
          <p:nvPr/>
        </p:nvSpPr>
        <p:spPr>
          <a:xfrm>
            <a:off x="8001000" y="5286375"/>
            <a:ext cx="31432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111321"/>
                </a:solidFill>
                <a:latin typeface="Manrope"/>
                <a:ea typeface="Manrope"/>
                <a:cs typeface="Manrope"/>
              </a:defRPr>
            </a:pPr>
            <a:r>
              <a:rPr sz="1275" b="1">
                <a:solidFill>
                  <a:srgbClr val="111321"/>
                </a:solidFill>
                <a:latin typeface="Manrope"/>
                <a:ea typeface="Manrope"/>
                <a:cs typeface="Manrope"/>
              </a:rPr>
              <a:t>Уведомление покупателя</a:t>
            </a:r>
          </a:p>
        </p:txBody>
      </p:sp>
      <p:sp>
        <p:nvSpPr>
          <p:cNvPr id="17" name="Прямоугольник 16"/>
          <p:cNvSpPr>
            <a:spLocks noGrp="1"/>
          </p:cNvSpPr>
          <p:nvPr/>
        </p:nvSpPr>
        <p:spPr>
          <a:xfrm>
            <a:off x="8001000" y="5667375"/>
            <a:ext cx="31908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6000"/>
              </a:lnSpc>
              <a:buNone/>
              <a:defRPr sz="1050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Зависит от схемы. Закрытый факторинг может сохранить привычный формат расчётов.</a:t>
            </a:r>
          </a:p>
        </p:txBody>
      </p:sp>
      <p:sp>
        <p:nvSpPr>
          <p:cNvPr id="18" name="Прямая соединительная линия 17"/>
          <p:cNvSpPr>
            <a:spLocks noGrp="1"/>
          </p:cNvSpPr>
          <p:nvPr/>
        </p:nvSpPr>
        <p:spPr>
          <a:xfrm>
            <a:off x="400050" y="6496050"/>
            <a:ext cx="11391900" cy="0"/>
          </a:xfrm>
          <a:prstGeom prst="line">
            <a:avLst/>
          </a:prstGeom>
          <a:noFill/>
          <a:ln w="9525">
            <a:solidFill>
              <a:srgbClr val="C9C4DE"/>
            </a:solidFill>
            <a:prstDash val="solid"/>
          </a:ln>
        </p:spPr>
      </p:sp>
      <p:sp>
        <p:nvSpPr>
          <p:cNvPr id="19" name="Прямоугольник 18"/>
          <p:cNvSpPr>
            <a:spLocks noGrp="1"/>
          </p:cNvSpPr>
          <p:nvPr/>
        </p:nvSpPr>
        <p:spPr>
          <a:xfrm>
            <a:off x="400050" y="6572250"/>
            <a:ext cx="190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cotfact.com</a:t>
            </a:r>
          </a:p>
        </p:txBody>
      </p:sp>
      <p:sp>
        <p:nvSpPr>
          <p:cNvPr id="20" name="Прямоугольник 19"/>
          <p:cNvSpPr>
            <a:spLocks noGrp="1"/>
          </p:cNvSpPr>
          <p:nvPr/>
        </p:nvSpPr>
        <p:spPr>
          <a:xfrm>
            <a:off x="11315700" y="6562725"/>
            <a:ext cx="4762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75" b="0">
                <a:solidFill>
                  <a:srgbClr val="716C82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716C82"/>
                </a:solidFill>
                <a:latin typeface="Manrope"/>
                <a:ea typeface="Manrope"/>
                <a:cs typeface="Manrope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6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295275"/>
            <a:ext cx="247650" cy="247650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Grp="1"/>
          </p:cNvSpPr>
          <p:nvPr/>
        </p:nvSpPr>
        <p:spPr>
          <a:xfrm>
            <a:off x="742950" y="2857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COTFACT</a:t>
            </a:r>
          </a:p>
        </p:txBody>
      </p:sp>
      <p:sp>
        <p:nvSpPr>
          <p:cNvPr id="4" name="Прямоугольник 3"/>
          <p:cNvSpPr>
            <a:spLocks noGrp="1"/>
          </p:cNvSpPr>
          <p:nvPr/>
        </p:nvSpPr>
        <p:spPr>
          <a:xfrm>
            <a:off x="571500" y="1171575"/>
            <a:ext cx="5715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8D82FF"/>
                </a:solidFill>
                <a:latin typeface="Manrope"/>
                <a:ea typeface="Manrope"/>
                <a:cs typeface="Manrope"/>
              </a:rPr>
              <a:t>ПОЛУЧИТЕ УСЛОВИЯ ФИНАНСИРОВАНИЯ</a:t>
            </a:r>
          </a:p>
        </p:txBody>
      </p:sp>
      <p:sp>
        <p:nvSpPr>
          <p:cNvPr id="5" name="Прямоугольник 4"/>
          <p:cNvSpPr>
            <a:spLocks noGrp="1"/>
          </p:cNvSpPr>
          <p:nvPr/>
        </p:nvSpPr>
        <p:spPr>
          <a:xfrm>
            <a:off x="571500" y="1657350"/>
            <a:ext cx="64770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5000"/>
              </a:lnSpc>
              <a:buNone/>
              <a:defRPr sz="36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Рассчитаем факторинг</a:t>
            </a:r>
          </a:p>
          <a:p>
            <a:pPr algn="l">
              <a:lnSpc>
                <a:spcPct val="95000"/>
              </a:lnSpc>
              <a:buNone/>
              <a:defRPr sz="36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по вашей поставке</a:t>
            </a:r>
          </a:p>
        </p:txBody>
      </p:sp>
      <p:sp>
        <p:nvSpPr>
          <p:cNvPr id="6" name="Прямоугольник 5"/>
          <p:cNvSpPr>
            <a:spLocks noGrp="1"/>
          </p:cNvSpPr>
          <p:nvPr/>
        </p:nvSpPr>
        <p:spPr>
          <a:xfrm>
            <a:off x="571500" y="3181350"/>
            <a:ext cx="60960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75" b="0">
                <a:solidFill>
                  <a:srgbClr val="E9E4FF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E9E4FF"/>
                </a:solidFill>
                <a:latin typeface="Manrope"/>
                <a:ea typeface="Manrope"/>
                <a:cs typeface="Manrope"/>
              </a:rPr>
              <a:t>Подберём схему с учётом суммы поставки, срока отсрочки и условий работы с покупателем.</a:t>
            </a:r>
          </a:p>
        </p:txBody>
      </p:sp>
      <p:sp>
        <p:nvSpPr>
          <p:cNvPr id="7" name="Прямоугольник: скругленные углы 6"/>
          <p:cNvSpPr>
            <a:spLocks noGrp="1"/>
          </p:cNvSpPr>
          <p:nvPr/>
        </p:nvSpPr>
        <p:spPr>
          <a:xfrm>
            <a:off x="571500" y="4286250"/>
            <a:ext cx="3429000" cy="590550"/>
          </a:xfrm>
          <a:prstGeom prst="roundRect">
            <a:avLst>
              <a:gd name="adj" fmla="val 12903"/>
            </a:avLst>
          </a:prstGeom>
          <a:solidFill>
            <a:srgbClr val="695BFA"/>
          </a:solidFill>
          <a:ln w="9525">
            <a:solidFill>
              <a:srgbClr val="695BFA"/>
            </a:solidFill>
            <a:prstDash val="solid"/>
          </a:ln>
        </p:spPr>
      </p:sp>
      <p:sp>
        <p:nvSpPr>
          <p:cNvPr id="8" name="Прямоугольник 7"/>
          <p:cNvSpPr>
            <a:spLocks noGrp="1"/>
          </p:cNvSpPr>
          <p:nvPr/>
        </p:nvSpPr>
        <p:spPr>
          <a:xfrm>
            <a:off x="571500" y="4286250"/>
            <a:ext cx="3429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650" b="1" dirty="0" err="1">
                <a:solidFill>
                  <a:schemeClr val="bg1"/>
                </a:solidFill>
                <a:latin typeface="Manrope"/>
                <a:ea typeface="Manrope"/>
                <a:cs typeface="Manrope"/>
                <a:hlinkClick r:id="rId5"/>
              </a:rPr>
              <a:t>Оставить</a:t>
            </a:r>
            <a:r>
              <a:rPr sz="1650" b="1" dirty="0">
                <a:solidFill>
                  <a:schemeClr val="bg1"/>
                </a:solidFill>
                <a:latin typeface="Manrope"/>
                <a:ea typeface="Manrope"/>
                <a:cs typeface="Manrope"/>
                <a:hlinkClick r:id="rId5"/>
              </a:rPr>
              <a:t> </a:t>
            </a:r>
            <a:r>
              <a:rPr sz="1650" b="1" dirty="0" err="1">
                <a:solidFill>
                  <a:schemeClr val="bg1"/>
                </a:solidFill>
                <a:latin typeface="Manrope"/>
                <a:ea typeface="Manrope"/>
                <a:cs typeface="Manrope"/>
                <a:hlinkClick r:id="rId5"/>
              </a:rPr>
              <a:t>заявку</a:t>
            </a:r>
            <a:endParaRPr sz="1650" b="1" dirty="0">
              <a:solidFill>
                <a:schemeClr val="bg1"/>
              </a:solidFill>
              <a:latin typeface="Manrope"/>
              <a:ea typeface="Manrope"/>
              <a:cs typeface="Manrope"/>
              <a:hlinkClick r:id="rId5"/>
            </a:endParaRPr>
          </a:p>
        </p:txBody>
      </p:sp>
      <p:sp>
        <p:nvSpPr>
          <p:cNvPr id="9" name="Прямоугольник 8"/>
          <p:cNvSpPr>
            <a:spLocks noGrp="1"/>
          </p:cNvSpPr>
          <p:nvPr/>
        </p:nvSpPr>
        <p:spPr>
          <a:xfrm>
            <a:off x="7239000" y="1733550"/>
            <a:ext cx="4095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1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75" b="1" dirty="0">
                <a:solidFill>
                  <a:schemeClr val="bg1"/>
                </a:solidFill>
                <a:latin typeface="Manrope"/>
                <a:ea typeface="Manrope"/>
                <a:cs typeface="Manrope"/>
                <a:hlinkClick r:id="rId6"/>
              </a:rPr>
              <a:t>8 (495) 796 87 51</a:t>
            </a:r>
          </a:p>
        </p:txBody>
      </p:sp>
      <p:sp>
        <p:nvSpPr>
          <p:cNvPr id="10" name="Прямоугольник 9"/>
          <p:cNvSpPr>
            <a:spLocks noGrp="1"/>
          </p:cNvSpPr>
          <p:nvPr/>
        </p:nvSpPr>
        <p:spPr>
          <a:xfrm>
            <a:off x="7239000" y="2419350"/>
            <a:ext cx="4095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1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75" b="1" dirty="0">
                <a:solidFill>
                  <a:schemeClr val="bg1"/>
                </a:solidFill>
                <a:latin typeface="Manrope"/>
                <a:ea typeface="Manrope"/>
                <a:cs typeface="Manrope"/>
                <a:hlinkClick r:id="rId7"/>
              </a:rPr>
              <a:t>+7 (903) 796 87 51</a:t>
            </a:r>
          </a:p>
        </p:txBody>
      </p:sp>
      <p:sp>
        <p:nvSpPr>
          <p:cNvPr id="11" name="Прямоугольник 10"/>
          <p:cNvSpPr>
            <a:spLocks noGrp="1"/>
          </p:cNvSpPr>
          <p:nvPr/>
        </p:nvSpPr>
        <p:spPr>
          <a:xfrm>
            <a:off x="7239000" y="3257550"/>
            <a:ext cx="4095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>
                <a:solidFill>
                  <a:srgbClr val="8D82FF"/>
                </a:solidFill>
                <a:latin typeface="Manrope"/>
                <a:ea typeface="Manrope"/>
                <a:cs typeface="Manrope"/>
              </a:defRPr>
            </a:pPr>
            <a:r>
              <a:rPr sz="2025" b="1" dirty="0">
                <a:solidFill>
                  <a:schemeClr val="bg1"/>
                </a:solidFill>
                <a:latin typeface="Manrope"/>
                <a:ea typeface="Manrope"/>
                <a:cs typeface="Manrope"/>
                <a:hlinkClick r:id="rId8"/>
              </a:rPr>
              <a:t>info@cotfact.com</a:t>
            </a:r>
          </a:p>
        </p:txBody>
      </p:sp>
      <p:sp>
        <p:nvSpPr>
          <p:cNvPr id="12" name="Прямоугольник 11"/>
          <p:cNvSpPr>
            <a:spLocks noGrp="1"/>
          </p:cNvSpPr>
          <p:nvPr/>
        </p:nvSpPr>
        <p:spPr>
          <a:xfrm>
            <a:off x="7239000" y="3905250"/>
            <a:ext cx="4095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 dirty="0">
                <a:solidFill>
                  <a:schemeClr val="bg1"/>
                </a:solidFill>
                <a:latin typeface="Manrope"/>
                <a:ea typeface="Manrope"/>
                <a:cs typeface="Manrope"/>
                <a:hlinkClick r:id="rId9"/>
              </a:rPr>
              <a:t>cotfact.com</a:t>
            </a:r>
          </a:p>
        </p:txBody>
      </p:sp>
      <p:sp>
        <p:nvSpPr>
          <p:cNvPr id="13" name="Прямоугольник 12"/>
          <p:cNvSpPr>
            <a:spLocks noGrp="1"/>
          </p:cNvSpPr>
          <p:nvPr/>
        </p:nvSpPr>
        <p:spPr>
          <a:xfrm>
            <a:off x="7239000" y="4476750"/>
            <a:ext cx="4095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0">
                <a:solidFill>
                  <a:srgbClr val="8A8B98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8A8B98"/>
                </a:solidFill>
                <a:latin typeface="Manrope"/>
                <a:ea typeface="Manrope"/>
                <a:cs typeface="Manrope"/>
              </a:rPr>
              <a:t>Москва</a:t>
            </a:r>
          </a:p>
        </p:txBody>
      </p:sp>
      <p:sp>
        <p:nvSpPr>
          <p:cNvPr id="14" name="Прямая соединительная линия 13"/>
          <p:cNvSpPr>
            <a:spLocks noGrp="1"/>
          </p:cNvSpPr>
          <p:nvPr/>
        </p:nvSpPr>
        <p:spPr>
          <a:xfrm>
            <a:off x="7239000" y="4953000"/>
            <a:ext cx="4095750" cy="0"/>
          </a:xfrm>
          <a:prstGeom prst="line">
            <a:avLst/>
          </a:prstGeom>
          <a:noFill/>
          <a:ln w="9525">
            <a:solidFill>
              <a:srgbClr val="303542"/>
            </a:solidFill>
            <a:prstDash val="solid"/>
          </a:ln>
        </p:spPr>
      </p:sp>
      <p:sp>
        <p:nvSpPr>
          <p:cNvPr id="15" name="Прямоугольник 14"/>
          <p:cNvSpPr>
            <a:spLocks noGrp="1"/>
          </p:cNvSpPr>
          <p:nvPr/>
        </p:nvSpPr>
        <p:spPr>
          <a:xfrm>
            <a:off x="7239000" y="5238750"/>
            <a:ext cx="4095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E9E4FF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E9E4FF"/>
                </a:solidFill>
                <a:latin typeface="Manrope"/>
                <a:ea typeface="Manrope"/>
                <a:cs typeface="Manrope"/>
              </a:rPr>
              <a:t>Финансируем поставки с отсрочкой платежа</a:t>
            </a:r>
          </a:p>
        </p:txBody>
      </p:sp>
      <p:sp>
        <p:nvSpPr>
          <p:cNvPr id="16" name="Прямая соединительная линия 15"/>
          <p:cNvSpPr>
            <a:spLocks noGrp="1"/>
          </p:cNvSpPr>
          <p:nvPr/>
        </p:nvSpPr>
        <p:spPr>
          <a:xfrm>
            <a:off x="400050" y="6496050"/>
            <a:ext cx="11391900" cy="0"/>
          </a:xfrm>
          <a:prstGeom prst="line">
            <a:avLst/>
          </a:prstGeom>
          <a:noFill/>
          <a:ln w="9525">
            <a:solidFill>
              <a:srgbClr val="303542"/>
            </a:solidFill>
            <a:prstDash val="solid"/>
          </a:ln>
        </p:spPr>
      </p:sp>
      <p:sp>
        <p:nvSpPr>
          <p:cNvPr id="17" name="Прямоугольник 16"/>
          <p:cNvSpPr>
            <a:spLocks noGrp="1"/>
          </p:cNvSpPr>
          <p:nvPr/>
        </p:nvSpPr>
        <p:spPr>
          <a:xfrm>
            <a:off x="400050" y="6572250"/>
            <a:ext cx="190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8A8B98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8A8B98"/>
                </a:solidFill>
                <a:latin typeface="Manrope"/>
                <a:ea typeface="Manrope"/>
                <a:cs typeface="Manrope"/>
              </a:rPr>
              <a:t>cotfact.com</a:t>
            </a:r>
          </a:p>
        </p:txBody>
      </p:sp>
      <p:sp>
        <p:nvSpPr>
          <p:cNvPr id="18" name="Прямоугольник 17"/>
          <p:cNvSpPr>
            <a:spLocks noGrp="1"/>
          </p:cNvSpPr>
          <p:nvPr/>
        </p:nvSpPr>
        <p:spPr>
          <a:xfrm>
            <a:off x="11315700" y="6562725"/>
            <a:ext cx="4762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75" b="0">
                <a:solidFill>
                  <a:srgbClr val="8A8B98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8A8B98"/>
                </a:solidFill>
                <a:latin typeface="Manrope"/>
                <a:ea typeface="Manrope"/>
                <a:cs typeface="Manrope"/>
              </a:rPr>
              <a:t>08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627</Words>
  <Application>Microsoft Office PowerPoint</Application>
  <PresentationFormat>Широкоэкранный</PresentationFormat>
  <Paragraphs>141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Calibri</vt:lpstr>
      <vt:lpstr>Manrope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Max Cool</cp:lastModifiedBy>
  <cp:revision>3</cp:revision>
  <dcterms:created xsi:type="dcterms:W3CDTF">2026-09-29T13:41:00Z</dcterms:created>
  <dcterms:modified xsi:type="dcterms:W3CDTF">2026-10-21T07:29:16Z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CCF1C40101B94D5BB41667A55C9D4CB4_13</vt:lpwstr>
  </property>
  <property fmtid="{D5CDD505-2E9C-101B-9397-08002B2CF9AE}" pid="3" name="KSOProductBuildVer">
    <vt:lpwstr>1049-12.1.0.29162</vt:lpwstr>
  </property>
</Properties>
</file>